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92" r:id="rId2"/>
    <p:sldId id="291" r:id="rId3"/>
    <p:sldId id="279" r:id="rId4"/>
    <p:sldId id="280" r:id="rId5"/>
    <p:sldId id="281" r:id="rId6"/>
    <p:sldId id="282" r:id="rId7"/>
    <p:sldId id="283" r:id="rId8"/>
    <p:sldId id="284" r:id="rId9"/>
    <p:sldId id="285" r:id="rId10"/>
    <p:sldId id="286" r:id="rId11"/>
    <p:sldId id="287" r:id="rId12"/>
    <p:sldId id="288" r:id="rId13"/>
    <p:sldId id="290" r:id="rId14"/>
    <p:sldId id="293" r:id="rId15"/>
    <p:sldId id="294" r:id="rId16"/>
    <p:sldId id="278" r:id="rId17"/>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tiana Salvi" initials="TS" lastIdx="1" clrIdx="0">
    <p:extLst>
      <p:ext uri="{19B8F6BF-5375-455C-9EA6-DF929625EA0E}">
        <p15:presenceInfo xmlns:p15="http://schemas.microsoft.com/office/powerpoint/2012/main" userId="S-1-5-21-871419711-1725592338-2678794262-31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BFF"/>
    <a:srgbClr val="F5F4F6"/>
    <a:srgbClr val="E8F8F6"/>
    <a:srgbClr val="E2F5FE"/>
    <a:srgbClr val="B5E9E3"/>
    <a:srgbClr val="61CBC1"/>
    <a:srgbClr val="2674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Stile medio 1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1" autoAdjust="0"/>
    <p:restoredTop sz="94660"/>
  </p:normalViewPr>
  <p:slideViewPr>
    <p:cSldViewPr snapToGrid="0">
      <p:cViewPr varScale="1">
        <p:scale>
          <a:sx n="108" d="100"/>
          <a:sy n="108" d="100"/>
        </p:scale>
        <p:origin x="13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2D8393C1-A4A2-40E5-B008-81AC544A4F79}" type="datetimeFigureOut">
              <a:rPr lang="it-IT" smtClean="0"/>
              <a:t>28/09/2023</a:t>
            </a:fld>
            <a:endParaRPr lang="it-IT"/>
          </a:p>
        </p:txBody>
      </p:sp>
      <p:sp>
        <p:nvSpPr>
          <p:cNvPr id="4" name="Segnaposto immagine diapositiva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EF72C68E-274D-4CAF-ABE1-7531431ED639}" type="slidenum">
              <a:rPr lang="it-IT" smtClean="0"/>
              <a:t>‹N›</a:t>
            </a:fld>
            <a:endParaRPr lang="it-IT"/>
          </a:p>
        </p:txBody>
      </p:sp>
    </p:spTree>
    <p:extLst>
      <p:ext uri="{BB962C8B-B14F-4D97-AF65-F5344CB8AC3E}">
        <p14:creationId xmlns:p14="http://schemas.microsoft.com/office/powerpoint/2010/main" val="1701737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66813" y="1241425"/>
            <a:ext cx="4464050" cy="3349625"/>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DF5EC2-B15D-4C6C-BE1C-56A007A14A15}"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4737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66813" y="1241425"/>
            <a:ext cx="4464050" cy="3349625"/>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DF5EC2-B15D-4C6C-BE1C-56A007A14A15}"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0862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66813" y="1241425"/>
            <a:ext cx="4464050" cy="3349625"/>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DF5EC2-B15D-4C6C-BE1C-56A007A14A15}"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7805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66813" y="1241425"/>
            <a:ext cx="4464050" cy="3349625"/>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DF5EC2-B15D-4C6C-BE1C-56A007A14A15}"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7250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66813" y="1241425"/>
            <a:ext cx="4464050" cy="3349625"/>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DF5EC2-B15D-4C6C-BE1C-56A007A14A15}"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8915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66813" y="1241425"/>
            <a:ext cx="4464050" cy="3349625"/>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DF5EC2-B15D-4C6C-BE1C-56A007A14A15}"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7519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66813" y="1241425"/>
            <a:ext cx="4464050" cy="3349625"/>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DF5EC2-B15D-4C6C-BE1C-56A007A14A15}"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3566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66813" y="1241425"/>
            <a:ext cx="4464050" cy="3349625"/>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DF5EC2-B15D-4C6C-BE1C-56A007A14A15}"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8245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66813" y="1241425"/>
            <a:ext cx="4464050" cy="3349625"/>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DF5EC2-B15D-4C6C-BE1C-56A007A14A15}"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4078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66813" y="1241425"/>
            <a:ext cx="4464050" cy="3349625"/>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DF5EC2-B15D-4C6C-BE1C-56A007A14A15}"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6172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66813" y="1241425"/>
            <a:ext cx="4464050" cy="3349625"/>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DF5EC2-B15D-4C6C-BE1C-56A007A14A15}"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6463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66813" y="1241425"/>
            <a:ext cx="4464050" cy="3349625"/>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DF5EC2-B15D-4C6C-BE1C-56A007A14A15}"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5955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66813" y="1241425"/>
            <a:ext cx="4464050" cy="3349625"/>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DF5EC2-B15D-4C6C-BE1C-56A007A14A15}"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8031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66813" y="1241425"/>
            <a:ext cx="4464050" cy="3349625"/>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DF5EC2-B15D-4C6C-BE1C-56A007A14A15}"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3132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66813" y="1241425"/>
            <a:ext cx="4464050" cy="3349625"/>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DF5EC2-B15D-4C6C-BE1C-56A007A14A15}"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982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2"/>
      </p:bgRef>
    </p:bg>
    <p:spTree>
      <p:nvGrpSpPr>
        <p:cNvPr id="1" name=""/>
        <p:cNvGrpSpPr/>
        <p:nvPr/>
      </p:nvGrpSpPr>
      <p:grpSpPr>
        <a:xfrm>
          <a:off x="0" y="0"/>
          <a:ext cx="0" cy="0"/>
          <a:chOff x="0" y="0"/>
          <a:chExt cx="0" cy="0"/>
        </a:xfrm>
      </p:grpSpPr>
      <p:sp>
        <p:nvSpPr>
          <p:cNvPr id="7" name="Rettangolo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ttangolo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ttangolo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olo 7"/>
          <p:cNvSpPr>
            <a:spLocks noGrp="1"/>
          </p:cNvSpPr>
          <p:nvPr>
            <p:ph type="ctrTitle"/>
          </p:nvPr>
        </p:nvSpPr>
        <p:spPr>
          <a:xfrm>
            <a:off x="2362200" y="4038600"/>
            <a:ext cx="6477000" cy="1828800"/>
          </a:xfrm>
        </p:spPr>
        <p:txBody>
          <a:bodyPr anchor="b"/>
          <a:lstStyle>
            <a:lvl1pPr>
              <a:defRPr cap="all" baseline="0"/>
            </a:lvl1pPr>
          </a:lstStyle>
          <a:p>
            <a:r>
              <a:rPr kumimoji="0" lang="it-IT"/>
              <a:t>Fare clic per modificare lo stile del titolo</a:t>
            </a:r>
            <a:endParaRPr kumimoji="0" lang="en-US"/>
          </a:p>
        </p:txBody>
      </p:sp>
      <p:sp>
        <p:nvSpPr>
          <p:cNvPr id="9" name="Sottotitolo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a:t>Fare clic per modificare lo stile del sottotitolo dello schema</a:t>
            </a:r>
            <a:endParaRPr kumimoji="0" lang="en-US"/>
          </a:p>
        </p:txBody>
      </p:sp>
      <p:sp>
        <p:nvSpPr>
          <p:cNvPr id="28" name="Segnaposto data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E3A4227-7E21-436F-A328-BA0933A6AFE6}" type="datetime1">
              <a:rPr lang="it-IT" smtClean="0"/>
              <a:pPr/>
              <a:t>28/09/2023</a:t>
            </a:fld>
            <a:endParaRPr lang="it-IT"/>
          </a:p>
        </p:txBody>
      </p:sp>
      <p:sp>
        <p:nvSpPr>
          <p:cNvPr id="17" name="Segnaposto piè di pagina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it-IT" dirty="0">
                <a:solidFill>
                  <a:srgbClr val="629DD1"/>
                </a:solidFill>
              </a:rPr>
              <a:t>1</a:t>
            </a:r>
          </a:p>
        </p:txBody>
      </p:sp>
      <p:sp>
        <p:nvSpPr>
          <p:cNvPr id="29" name="Segnaposto numero diapositiva 28"/>
          <p:cNvSpPr>
            <a:spLocks noGrp="1"/>
          </p:cNvSpPr>
          <p:nvPr>
            <p:ph type="sldNum" sz="quarter" idx="12"/>
          </p:nvPr>
        </p:nvSpPr>
        <p:spPr>
          <a:xfrm>
            <a:off x="8001000" y="228600"/>
            <a:ext cx="838200" cy="381000"/>
          </a:xfrm>
        </p:spPr>
        <p:txBody>
          <a:bodyPr/>
          <a:lstStyle>
            <a:lvl1pPr>
              <a:defRPr>
                <a:solidFill>
                  <a:schemeClr val="tx2"/>
                </a:solidFill>
              </a:defRPr>
            </a:lvl1pPr>
          </a:lstStyle>
          <a:p>
            <a:fld id="{579E3B58-DBBE-4591-9F77-BBA2E6CE9237}" type="slidenum">
              <a:rPr lang="it-IT" smtClean="0">
                <a:solidFill>
                  <a:srgbClr val="629DD1"/>
                </a:solidFill>
              </a:rPr>
              <a:pPr/>
              <a:t>‹N›</a:t>
            </a:fld>
            <a:endParaRPr lang="it-IT" dirty="0">
              <a:solidFill>
                <a:srgbClr val="629DD1"/>
              </a:solidFill>
            </a:endParaRPr>
          </a:p>
        </p:txBody>
      </p:sp>
    </p:spTree>
    <p:extLst>
      <p:ext uri="{BB962C8B-B14F-4D97-AF65-F5344CB8AC3E}">
        <p14:creationId xmlns:p14="http://schemas.microsoft.com/office/powerpoint/2010/main" val="267936209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23904C89-B9F7-4C10-8126-9126B5251012}" type="datetime1">
              <a:rPr lang="it-IT" smtClean="0">
                <a:solidFill>
                  <a:srgbClr val="FFFFFF"/>
                </a:solidFill>
              </a:rPr>
              <a:pPr/>
              <a:t>28/09/2023</a:t>
            </a:fld>
            <a:endParaRPr lang="it-IT">
              <a:solidFill>
                <a:srgbClr val="FFFFFF"/>
              </a:solidFill>
            </a:endParaRPr>
          </a:p>
        </p:txBody>
      </p:sp>
      <p:sp>
        <p:nvSpPr>
          <p:cNvPr id="5" name="Segnaposto piè di pagina 4"/>
          <p:cNvSpPr>
            <a:spLocks noGrp="1"/>
          </p:cNvSpPr>
          <p:nvPr>
            <p:ph type="ftr" sz="quarter" idx="11"/>
          </p:nvPr>
        </p:nvSpPr>
        <p:spPr/>
        <p:txBody>
          <a:bodyPr/>
          <a:lstStyle/>
          <a:p>
            <a:r>
              <a:rPr lang="it-IT">
                <a:solidFill>
                  <a:srgbClr val="FFFFFF"/>
                </a:solidFill>
              </a:rPr>
              <a:t>1</a:t>
            </a:r>
          </a:p>
        </p:txBody>
      </p:sp>
      <p:sp>
        <p:nvSpPr>
          <p:cNvPr id="6" name="Segnaposto numero diapositiva 5"/>
          <p:cNvSpPr>
            <a:spLocks noGrp="1"/>
          </p:cNvSpPr>
          <p:nvPr>
            <p:ph type="sldNum" sz="quarter" idx="12"/>
          </p:nvPr>
        </p:nvSpPr>
        <p:spPr/>
        <p:txBody>
          <a:bodyPr/>
          <a:lstStyle/>
          <a:p>
            <a:fld id="{579E3B58-DBBE-4591-9F77-BBA2E6CE9237}" type="slidenum">
              <a:rPr lang="it-IT" smtClean="0"/>
              <a:pPr/>
              <a:t>‹N›</a:t>
            </a:fld>
            <a:endParaRPr lang="it-IT"/>
          </a:p>
        </p:txBody>
      </p:sp>
    </p:spTree>
    <p:extLst>
      <p:ext uri="{BB962C8B-B14F-4D97-AF65-F5344CB8AC3E}">
        <p14:creationId xmlns:p14="http://schemas.microsoft.com/office/powerpoint/2010/main" val="1788006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bg>
      <p:bgRef idx="1001">
        <a:schemeClr val="bg1"/>
      </p:bgRef>
    </p:bg>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53200" y="609600"/>
            <a:ext cx="2057400" cy="5516563"/>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457200" y="609600"/>
            <a:ext cx="5562600" cy="5516564"/>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a:xfrm>
            <a:off x="6553200" y="6248402"/>
            <a:ext cx="2209800" cy="365125"/>
          </a:xfrm>
        </p:spPr>
        <p:txBody>
          <a:bodyPr/>
          <a:lstStyle/>
          <a:p>
            <a:fld id="{9894A1D3-BF5F-41B1-8A85-FC4AB7F40793}" type="datetime1">
              <a:rPr lang="it-IT" smtClean="0">
                <a:solidFill>
                  <a:srgbClr val="FFFFFF"/>
                </a:solidFill>
              </a:rPr>
              <a:pPr/>
              <a:t>28/09/2023</a:t>
            </a:fld>
            <a:endParaRPr lang="it-IT">
              <a:solidFill>
                <a:srgbClr val="FFFFFF"/>
              </a:solidFill>
            </a:endParaRPr>
          </a:p>
        </p:txBody>
      </p:sp>
      <p:sp>
        <p:nvSpPr>
          <p:cNvPr id="5" name="Segnaposto piè di pagina 4"/>
          <p:cNvSpPr>
            <a:spLocks noGrp="1"/>
          </p:cNvSpPr>
          <p:nvPr>
            <p:ph type="ftr" sz="quarter" idx="11"/>
          </p:nvPr>
        </p:nvSpPr>
        <p:spPr>
          <a:xfrm>
            <a:off x="457201" y="6248207"/>
            <a:ext cx="5573483" cy="365125"/>
          </a:xfrm>
        </p:spPr>
        <p:txBody>
          <a:bodyPr/>
          <a:lstStyle/>
          <a:p>
            <a:r>
              <a:rPr lang="it-IT">
                <a:solidFill>
                  <a:srgbClr val="FFFFFF"/>
                </a:solidFill>
              </a:rPr>
              <a:t>1</a:t>
            </a:r>
          </a:p>
        </p:txBody>
      </p:sp>
      <p:sp>
        <p:nvSpPr>
          <p:cNvPr id="7" name="Rettangolo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ttangolo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ttangolo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egnaposto numero diapositiva 5"/>
          <p:cNvSpPr>
            <a:spLocks noGrp="1"/>
          </p:cNvSpPr>
          <p:nvPr>
            <p:ph type="sldNum" sz="quarter" idx="12"/>
          </p:nvPr>
        </p:nvSpPr>
        <p:spPr>
          <a:xfrm rot="5400000">
            <a:off x="5989638" y="144462"/>
            <a:ext cx="533400" cy="244476"/>
          </a:xfrm>
        </p:spPr>
        <p:txBody>
          <a:bodyPr/>
          <a:lstStyle/>
          <a:p>
            <a:fld id="{579E3B58-DBBE-4591-9F77-BBA2E6CE9237}" type="slidenum">
              <a:rPr lang="it-IT" smtClean="0"/>
              <a:pPr/>
              <a:t>‹N›</a:t>
            </a:fld>
            <a:endParaRPr lang="it-IT"/>
          </a:p>
        </p:txBody>
      </p:sp>
    </p:spTree>
    <p:extLst>
      <p:ext uri="{BB962C8B-B14F-4D97-AF65-F5344CB8AC3E}">
        <p14:creationId xmlns:p14="http://schemas.microsoft.com/office/powerpoint/2010/main" val="263395244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12648" y="228600"/>
            <a:ext cx="8153400" cy="990600"/>
          </a:xfrm>
        </p:spPr>
        <p:txBody>
          <a:bodyPr/>
          <a:lstStyle/>
          <a:p>
            <a:r>
              <a:rPr kumimoji="0" lang="it-IT"/>
              <a:t>Fare clic per modificare lo stile del titolo</a:t>
            </a:r>
            <a:endParaRPr kumimoji="0" lang="en-US"/>
          </a:p>
        </p:txBody>
      </p:sp>
      <p:sp>
        <p:nvSpPr>
          <p:cNvPr id="4" name="Segnaposto data 3"/>
          <p:cNvSpPr>
            <a:spLocks noGrp="1"/>
          </p:cNvSpPr>
          <p:nvPr>
            <p:ph type="dt" sz="half" idx="10"/>
          </p:nvPr>
        </p:nvSpPr>
        <p:spPr/>
        <p:txBody>
          <a:bodyPr/>
          <a:lstStyle/>
          <a:p>
            <a:fld id="{7BF0470E-E7D0-4A1E-9328-3C3CA89BBE3B}" type="datetime1">
              <a:rPr lang="it-IT" smtClean="0">
                <a:solidFill>
                  <a:srgbClr val="FFFFFF"/>
                </a:solidFill>
              </a:rPr>
              <a:pPr/>
              <a:t>28/09/2023</a:t>
            </a:fld>
            <a:endParaRPr lang="it-IT">
              <a:solidFill>
                <a:srgbClr val="FFFFFF"/>
              </a:solidFill>
            </a:endParaRPr>
          </a:p>
        </p:txBody>
      </p:sp>
      <p:sp>
        <p:nvSpPr>
          <p:cNvPr id="5" name="Segnaposto piè di pagina 4"/>
          <p:cNvSpPr>
            <a:spLocks noGrp="1"/>
          </p:cNvSpPr>
          <p:nvPr>
            <p:ph type="ftr" sz="quarter" idx="11"/>
          </p:nvPr>
        </p:nvSpPr>
        <p:spPr/>
        <p:txBody>
          <a:bodyPr/>
          <a:lstStyle/>
          <a:p>
            <a:r>
              <a:rPr lang="it-IT">
                <a:solidFill>
                  <a:srgbClr val="FFFFFF"/>
                </a:solidFill>
              </a:rPr>
              <a:t>1</a:t>
            </a:r>
          </a:p>
        </p:txBody>
      </p:sp>
      <p:sp>
        <p:nvSpPr>
          <p:cNvPr id="6" name="Segnaposto numero diapositiva 5"/>
          <p:cNvSpPr>
            <a:spLocks noGrp="1"/>
          </p:cNvSpPr>
          <p:nvPr>
            <p:ph type="sldNum" sz="quarter" idx="12"/>
          </p:nvPr>
        </p:nvSpPr>
        <p:spPr/>
        <p:txBody>
          <a:bodyPr/>
          <a:lstStyle>
            <a:lvl1pPr>
              <a:defRPr>
                <a:solidFill>
                  <a:srgbClr val="FFFFFF"/>
                </a:solidFill>
              </a:defRPr>
            </a:lvl1pPr>
          </a:lstStyle>
          <a:p>
            <a:fld id="{579E3B58-DBBE-4591-9F77-BBA2E6CE9237}" type="slidenum">
              <a:rPr lang="it-IT" smtClean="0"/>
              <a:pPr/>
              <a:t>‹N›</a:t>
            </a:fld>
            <a:endParaRPr lang="it-IT"/>
          </a:p>
        </p:txBody>
      </p:sp>
      <p:sp>
        <p:nvSpPr>
          <p:cNvPr id="8" name="Segnaposto contenuto 7"/>
          <p:cNvSpPr>
            <a:spLocks noGrp="1"/>
          </p:cNvSpPr>
          <p:nvPr>
            <p:ph sz="quarter" idx="1"/>
          </p:nvPr>
        </p:nvSpPr>
        <p:spPr>
          <a:xfrm>
            <a:off x="612648" y="1600200"/>
            <a:ext cx="8153400" cy="44958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Tree>
    <p:extLst>
      <p:ext uri="{BB962C8B-B14F-4D97-AF65-F5344CB8AC3E}">
        <p14:creationId xmlns:p14="http://schemas.microsoft.com/office/powerpoint/2010/main" val="3050194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1"/>
      </p:bgRef>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a:t>Fare clic per modificare stili del testo dello schema</a:t>
            </a:r>
          </a:p>
        </p:txBody>
      </p:sp>
      <p:sp>
        <p:nvSpPr>
          <p:cNvPr id="7" name="Rettangolo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ttangolo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ttangolo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olo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it-IT"/>
              <a:t>Fare clic per modificare lo stile del titolo</a:t>
            </a:r>
            <a:endParaRPr kumimoji="0" lang="en-US"/>
          </a:p>
        </p:txBody>
      </p:sp>
      <p:sp>
        <p:nvSpPr>
          <p:cNvPr id="12" name="Segnaposto data 11"/>
          <p:cNvSpPr>
            <a:spLocks noGrp="1"/>
          </p:cNvSpPr>
          <p:nvPr>
            <p:ph type="dt" sz="half" idx="10"/>
          </p:nvPr>
        </p:nvSpPr>
        <p:spPr/>
        <p:txBody>
          <a:bodyPr/>
          <a:lstStyle/>
          <a:p>
            <a:fld id="{5686463F-C29F-483E-ABDD-CF3424BFFB30}" type="datetime1">
              <a:rPr lang="it-IT" smtClean="0">
                <a:solidFill>
                  <a:srgbClr val="FFFFFF"/>
                </a:solidFill>
              </a:rPr>
              <a:pPr/>
              <a:t>28/09/2023</a:t>
            </a:fld>
            <a:endParaRPr lang="it-IT">
              <a:solidFill>
                <a:srgbClr val="FFFFFF"/>
              </a:solidFill>
            </a:endParaRPr>
          </a:p>
        </p:txBody>
      </p:sp>
      <p:sp>
        <p:nvSpPr>
          <p:cNvPr id="13" name="Segnaposto numero diapositiva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79E3B58-DBBE-4591-9F77-BBA2E6CE9237}" type="slidenum">
              <a:rPr lang="it-IT" smtClean="0"/>
              <a:pPr/>
              <a:t>‹N›</a:t>
            </a:fld>
            <a:endParaRPr lang="it-IT"/>
          </a:p>
        </p:txBody>
      </p:sp>
      <p:sp>
        <p:nvSpPr>
          <p:cNvPr id="14" name="Segnaposto piè di pagina 13"/>
          <p:cNvSpPr>
            <a:spLocks noGrp="1"/>
          </p:cNvSpPr>
          <p:nvPr>
            <p:ph type="ftr" sz="quarter" idx="12"/>
          </p:nvPr>
        </p:nvSpPr>
        <p:spPr/>
        <p:txBody>
          <a:bodyPr/>
          <a:lstStyle/>
          <a:p>
            <a:r>
              <a:rPr lang="it-IT">
                <a:solidFill>
                  <a:srgbClr val="FFFFFF"/>
                </a:solidFill>
              </a:rPr>
              <a:t>1</a:t>
            </a:r>
          </a:p>
        </p:txBody>
      </p:sp>
    </p:spTree>
    <p:extLst>
      <p:ext uri="{BB962C8B-B14F-4D97-AF65-F5344CB8AC3E}">
        <p14:creationId xmlns:p14="http://schemas.microsoft.com/office/powerpoint/2010/main" val="150311203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9" name="Segnaposto contenuto 8"/>
          <p:cNvSpPr>
            <a:spLocks noGrp="1"/>
          </p:cNvSpPr>
          <p:nvPr>
            <p:ph sz="quarter" idx="1"/>
          </p:nvPr>
        </p:nvSpPr>
        <p:spPr>
          <a:xfrm>
            <a:off x="609600" y="1589567"/>
            <a:ext cx="3886200" cy="4572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1" name="Segnaposto contenuto 10"/>
          <p:cNvSpPr>
            <a:spLocks noGrp="1"/>
          </p:cNvSpPr>
          <p:nvPr>
            <p:ph sz="quarter" idx="2"/>
          </p:nvPr>
        </p:nvSpPr>
        <p:spPr>
          <a:xfrm>
            <a:off x="4844901" y="1589567"/>
            <a:ext cx="3886200" cy="4572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8" name="Segnaposto data 7"/>
          <p:cNvSpPr>
            <a:spLocks noGrp="1"/>
          </p:cNvSpPr>
          <p:nvPr>
            <p:ph type="dt" sz="half" idx="15"/>
          </p:nvPr>
        </p:nvSpPr>
        <p:spPr/>
        <p:txBody>
          <a:bodyPr rtlCol="0"/>
          <a:lstStyle/>
          <a:p>
            <a:fld id="{AA088E81-B228-4D7B-9645-EA5F3FE1357C}" type="datetime1">
              <a:rPr lang="it-IT" smtClean="0">
                <a:solidFill>
                  <a:srgbClr val="FFFFFF"/>
                </a:solidFill>
              </a:rPr>
              <a:pPr/>
              <a:t>28/09/2023</a:t>
            </a:fld>
            <a:endParaRPr lang="it-IT">
              <a:solidFill>
                <a:srgbClr val="FFFFFF"/>
              </a:solidFill>
            </a:endParaRPr>
          </a:p>
        </p:txBody>
      </p:sp>
      <p:sp>
        <p:nvSpPr>
          <p:cNvPr id="10" name="Segnaposto numero diapositiva 9"/>
          <p:cNvSpPr>
            <a:spLocks noGrp="1"/>
          </p:cNvSpPr>
          <p:nvPr>
            <p:ph type="sldNum" sz="quarter" idx="16"/>
          </p:nvPr>
        </p:nvSpPr>
        <p:spPr/>
        <p:txBody>
          <a:bodyPr rtlCol="0"/>
          <a:lstStyle/>
          <a:p>
            <a:fld id="{579E3B58-DBBE-4591-9F77-BBA2E6CE9237}" type="slidenum">
              <a:rPr lang="it-IT" smtClean="0"/>
              <a:pPr/>
              <a:t>‹N›</a:t>
            </a:fld>
            <a:endParaRPr lang="it-IT"/>
          </a:p>
        </p:txBody>
      </p:sp>
      <p:sp>
        <p:nvSpPr>
          <p:cNvPr id="12" name="Segnaposto piè di pagina 11"/>
          <p:cNvSpPr>
            <a:spLocks noGrp="1"/>
          </p:cNvSpPr>
          <p:nvPr>
            <p:ph type="ftr" sz="quarter" idx="17"/>
          </p:nvPr>
        </p:nvSpPr>
        <p:spPr/>
        <p:txBody>
          <a:bodyPr rtlCol="0"/>
          <a:lstStyle/>
          <a:p>
            <a:r>
              <a:rPr lang="it-IT">
                <a:solidFill>
                  <a:srgbClr val="FFFFFF"/>
                </a:solidFill>
              </a:rPr>
              <a:t>1</a:t>
            </a:r>
          </a:p>
        </p:txBody>
      </p:sp>
    </p:spTree>
    <p:extLst>
      <p:ext uri="{BB962C8B-B14F-4D97-AF65-F5344CB8AC3E}">
        <p14:creationId xmlns:p14="http://schemas.microsoft.com/office/powerpoint/2010/main" val="2799900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33400" y="273050"/>
            <a:ext cx="8153400" cy="869950"/>
          </a:xfrm>
        </p:spPr>
        <p:txBody>
          <a:bodyPr anchor="ctr"/>
          <a:lstStyle>
            <a:lvl1pPr>
              <a:defRPr/>
            </a:lvl1pPr>
          </a:lstStyle>
          <a:p>
            <a:r>
              <a:rPr kumimoji="0" lang="it-IT"/>
              <a:t>Fare clic per modificare lo stile del titolo</a:t>
            </a:r>
            <a:endParaRPr kumimoji="0" lang="en-US"/>
          </a:p>
        </p:txBody>
      </p:sp>
      <p:sp>
        <p:nvSpPr>
          <p:cNvPr id="11" name="Segnaposto contenuto 10"/>
          <p:cNvSpPr>
            <a:spLocks noGrp="1"/>
          </p:cNvSpPr>
          <p:nvPr>
            <p:ph sz="quarter" idx="2"/>
          </p:nvPr>
        </p:nvSpPr>
        <p:spPr>
          <a:xfrm>
            <a:off x="609600" y="2438400"/>
            <a:ext cx="3886200" cy="35814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3" name="Segnaposto contenuto 12"/>
          <p:cNvSpPr>
            <a:spLocks noGrp="1"/>
          </p:cNvSpPr>
          <p:nvPr>
            <p:ph sz="quarter" idx="4"/>
          </p:nvPr>
        </p:nvSpPr>
        <p:spPr>
          <a:xfrm>
            <a:off x="4800600" y="2438400"/>
            <a:ext cx="3886200" cy="35814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0" name="Segnaposto data 9"/>
          <p:cNvSpPr>
            <a:spLocks noGrp="1"/>
          </p:cNvSpPr>
          <p:nvPr>
            <p:ph type="dt" sz="half" idx="15"/>
          </p:nvPr>
        </p:nvSpPr>
        <p:spPr/>
        <p:txBody>
          <a:bodyPr rtlCol="0"/>
          <a:lstStyle/>
          <a:p>
            <a:fld id="{98760A63-FCA2-4E6A-A1DA-271964BDDE5B}" type="datetime1">
              <a:rPr lang="it-IT" smtClean="0">
                <a:solidFill>
                  <a:srgbClr val="FFFFFF"/>
                </a:solidFill>
              </a:rPr>
              <a:pPr/>
              <a:t>28/09/2023</a:t>
            </a:fld>
            <a:endParaRPr lang="it-IT">
              <a:solidFill>
                <a:srgbClr val="FFFFFF"/>
              </a:solidFill>
            </a:endParaRPr>
          </a:p>
        </p:txBody>
      </p:sp>
      <p:sp>
        <p:nvSpPr>
          <p:cNvPr id="12" name="Segnaposto numero diapositiva 11"/>
          <p:cNvSpPr>
            <a:spLocks noGrp="1"/>
          </p:cNvSpPr>
          <p:nvPr>
            <p:ph type="sldNum" sz="quarter" idx="16"/>
          </p:nvPr>
        </p:nvSpPr>
        <p:spPr/>
        <p:txBody>
          <a:bodyPr rtlCol="0"/>
          <a:lstStyle/>
          <a:p>
            <a:fld id="{579E3B58-DBBE-4591-9F77-BBA2E6CE9237}" type="slidenum">
              <a:rPr lang="it-IT" smtClean="0"/>
              <a:pPr/>
              <a:t>‹N›</a:t>
            </a:fld>
            <a:endParaRPr lang="it-IT"/>
          </a:p>
        </p:txBody>
      </p:sp>
      <p:sp>
        <p:nvSpPr>
          <p:cNvPr id="14" name="Segnaposto piè di pagina 13"/>
          <p:cNvSpPr>
            <a:spLocks noGrp="1"/>
          </p:cNvSpPr>
          <p:nvPr>
            <p:ph type="ftr" sz="quarter" idx="17"/>
          </p:nvPr>
        </p:nvSpPr>
        <p:spPr/>
        <p:txBody>
          <a:bodyPr rtlCol="0"/>
          <a:lstStyle/>
          <a:p>
            <a:r>
              <a:rPr lang="it-IT">
                <a:solidFill>
                  <a:srgbClr val="FFFFFF"/>
                </a:solidFill>
              </a:rPr>
              <a:t>1</a:t>
            </a:r>
          </a:p>
        </p:txBody>
      </p:sp>
      <p:sp>
        <p:nvSpPr>
          <p:cNvPr id="16" name="Segnaposto testo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it-IT"/>
              <a:t>Fare clic per modificare stili del testo dello schema</a:t>
            </a:r>
          </a:p>
        </p:txBody>
      </p:sp>
      <p:sp>
        <p:nvSpPr>
          <p:cNvPr id="15" name="Segnaposto testo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it-IT"/>
              <a:t>Fare clic per modificare stili del testo dello schema</a:t>
            </a:r>
          </a:p>
        </p:txBody>
      </p:sp>
    </p:spTree>
    <p:extLst>
      <p:ext uri="{BB962C8B-B14F-4D97-AF65-F5344CB8AC3E}">
        <p14:creationId xmlns:p14="http://schemas.microsoft.com/office/powerpoint/2010/main" val="1515764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data 2"/>
          <p:cNvSpPr>
            <a:spLocks noGrp="1"/>
          </p:cNvSpPr>
          <p:nvPr>
            <p:ph type="dt" sz="half" idx="10"/>
          </p:nvPr>
        </p:nvSpPr>
        <p:spPr/>
        <p:txBody>
          <a:bodyPr/>
          <a:lstStyle/>
          <a:p>
            <a:fld id="{48305BAC-7B66-47D3-9785-95C5B06796EE}" type="datetime1">
              <a:rPr lang="it-IT" smtClean="0">
                <a:solidFill>
                  <a:srgbClr val="FFFFFF"/>
                </a:solidFill>
              </a:rPr>
              <a:pPr/>
              <a:t>28/09/2023</a:t>
            </a:fld>
            <a:endParaRPr lang="it-IT">
              <a:solidFill>
                <a:srgbClr val="FFFFFF"/>
              </a:solidFill>
            </a:endParaRPr>
          </a:p>
        </p:txBody>
      </p:sp>
      <p:sp>
        <p:nvSpPr>
          <p:cNvPr id="4" name="Segnaposto piè di pagina 3"/>
          <p:cNvSpPr>
            <a:spLocks noGrp="1"/>
          </p:cNvSpPr>
          <p:nvPr>
            <p:ph type="ftr" sz="quarter" idx="11"/>
          </p:nvPr>
        </p:nvSpPr>
        <p:spPr/>
        <p:txBody>
          <a:bodyPr/>
          <a:lstStyle/>
          <a:p>
            <a:r>
              <a:rPr lang="it-IT">
                <a:solidFill>
                  <a:srgbClr val="FFFFFF"/>
                </a:solidFill>
              </a:rPr>
              <a:t>1</a:t>
            </a:r>
          </a:p>
        </p:txBody>
      </p:sp>
      <p:sp>
        <p:nvSpPr>
          <p:cNvPr id="5" name="Segnaposto numero diapositiva 4"/>
          <p:cNvSpPr>
            <a:spLocks noGrp="1"/>
          </p:cNvSpPr>
          <p:nvPr>
            <p:ph type="sldNum" sz="quarter" idx="12"/>
          </p:nvPr>
        </p:nvSpPr>
        <p:spPr/>
        <p:txBody>
          <a:bodyPr/>
          <a:lstStyle>
            <a:lvl1pPr>
              <a:defRPr>
                <a:solidFill>
                  <a:srgbClr val="FFFFFF"/>
                </a:solidFill>
              </a:defRPr>
            </a:lvl1pPr>
          </a:lstStyle>
          <a:p>
            <a:fld id="{579E3B58-DBBE-4591-9F77-BBA2E6CE9237}" type="slidenum">
              <a:rPr lang="it-IT" smtClean="0"/>
              <a:pPr/>
              <a:t>‹N›</a:t>
            </a:fld>
            <a:endParaRPr lang="it-IT"/>
          </a:p>
        </p:txBody>
      </p:sp>
    </p:spTree>
    <p:extLst>
      <p:ext uri="{BB962C8B-B14F-4D97-AF65-F5344CB8AC3E}">
        <p14:creationId xmlns:p14="http://schemas.microsoft.com/office/powerpoint/2010/main" val="3410725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E520409-C2E9-454A-90D2-7F6FD7759660}" type="datetime1">
              <a:rPr lang="it-IT" smtClean="0">
                <a:solidFill>
                  <a:srgbClr val="FFFFFF"/>
                </a:solidFill>
              </a:rPr>
              <a:pPr/>
              <a:t>28/09/2023</a:t>
            </a:fld>
            <a:endParaRPr lang="it-IT">
              <a:solidFill>
                <a:srgbClr val="FFFFFF"/>
              </a:solidFill>
            </a:endParaRPr>
          </a:p>
        </p:txBody>
      </p:sp>
      <p:sp>
        <p:nvSpPr>
          <p:cNvPr id="3" name="Segnaposto piè di pagina 2"/>
          <p:cNvSpPr>
            <a:spLocks noGrp="1"/>
          </p:cNvSpPr>
          <p:nvPr>
            <p:ph type="ftr" sz="quarter" idx="11"/>
          </p:nvPr>
        </p:nvSpPr>
        <p:spPr/>
        <p:txBody>
          <a:bodyPr/>
          <a:lstStyle/>
          <a:p>
            <a:r>
              <a:rPr lang="it-IT">
                <a:solidFill>
                  <a:srgbClr val="FFFFFF"/>
                </a:solidFill>
              </a:rPr>
              <a:t>1</a:t>
            </a:r>
          </a:p>
        </p:txBody>
      </p:sp>
      <p:sp>
        <p:nvSpPr>
          <p:cNvPr id="4" name="Segnaposto numero diapositiva 3"/>
          <p:cNvSpPr>
            <a:spLocks noGrp="1"/>
          </p:cNvSpPr>
          <p:nvPr>
            <p:ph type="sldNum" sz="quarter" idx="12"/>
          </p:nvPr>
        </p:nvSpPr>
        <p:spPr>
          <a:xfrm>
            <a:off x="0" y="6248400"/>
            <a:ext cx="533400" cy="381000"/>
          </a:xfrm>
        </p:spPr>
        <p:txBody>
          <a:bodyPr/>
          <a:lstStyle>
            <a:lvl1pPr>
              <a:defRPr>
                <a:solidFill>
                  <a:schemeClr val="tx2"/>
                </a:solidFill>
              </a:defRPr>
            </a:lvl1pPr>
          </a:lstStyle>
          <a:p>
            <a:fld id="{579E3B58-DBBE-4591-9F77-BBA2E6CE9237}" type="slidenum">
              <a:rPr lang="it-IT" smtClean="0">
                <a:solidFill>
                  <a:srgbClr val="FFFFFF"/>
                </a:solidFill>
              </a:rPr>
              <a:pPr/>
              <a:t>‹N›</a:t>
            </a:fld>
            <a:endParaRPr lang="it-IT">
              <a:solidFill>
                <a:srgbClr val="FFFFFF"/>
              </a:solidFill>
            </a:endParaRPr>
          </a:p>
        </p:txBody>
      </p:sp>
    </p:spTree>
    <p:extLst>
      <p:ext uri="{BB962C8B-B14F-4D97-AF65-F5344CB8AC3E}">
        <p14:creationId xmlns:p14="http://schemas.microsoft.com/office/powerpoint/2010/main" val="3590563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0" y="273050"/>
            <a:ext cx="8077200" cy="869950"/>
          </a:xfrm>
        </p:spPr>
        <p:txBody>
          <a:bodyPr anchor="ctr"/>
          <a:lstStyle>
            <a:lvl1pPr algn="l">
              <a:buNone/>
              <a:defRPr sz="4400" b="0"/>
            </a:lvl1pPr>
          </a:lstStyle>
          <a:p>
            <a:r>
              <a:rPr kumimoji="0" lang="it-IT"/>
              <a:t>Fare clic per modificare lo stile del titolo</a:t>
            </a:r>
            <a:endParaRPr kumimoji="0" lang="en-US"/>
          </a:p>
        </p:txBody>
      </p:sp>
      <p:sp>
        <p:nvSpPr>
          <p:cNvPr id="5" name="Segnaposto data 4"/>
          <p:cNvSpPr>
            <a:spLocks noGrp="1"/>
          </p:cNvSpPr>
          <p:nvPr>
            <p:ph type="dt" sz="half" idx="10"/>
          </p:nvPr>
        </p:nvSpPr>
        <p:spPr/>
        <p:txBody>
          <a:bodyPr/>
          <a:lstStyle/>
          <a:p>
            <a:fld id="{EF03D101-D866-42BD-A2E4-52DC24B7B436}" type="datetime1">
              <a:rPr lang="it-IT" smtClean="0">
                <a:solidFill>
                  <a:srgbClr val="FFFFFF"/>
                </a:solidFill>
              </a:rPr>
              <a:pPr/>
              <a:t>28/09/2023</a:t>
            </a:fld>
            <a:endParaRPr lang="it-IT">
              <a:solidFill>
                <a:srgbClr val="FFFFFF"/>
              </a:solidFill>
            </a:endParaRPr>
          </a:p>
        </p:txBody>
      </p:sp>
      <p:sp>
        <p:nvSpPr>
          <p:cNvPr id="6" name="Segnaposto piè di pagina 5"/>
          <p:cNvSpPr>
            <a:spLocks noGrp="1"/>
          </p:cNvSpPr>
          <p:nvPr>
            <p:ph type="ftr" sz="quarter" idx="11"/>
          </p:nvPr>
        </p:nvSpPr>
        <p:spPr/>
        <p:txBody>
          <a:bodyPr/>
          <a:lstStyle/>
          <a:p>
            <a:r>
              <a:rPr lang="it-IT">
                <a:solidFill>
                  <a:srgbClr val="FFFFFF"/>
                </a:solidFill>
              </a:rPr>
              <a:t>1</a:t>
            </a:r>
          </a:p>
        </p:txBody>
      </p:sp>
      <p:sp>
        <p:nvSpPr>
          <p:cNvPr id="7" name="Segnaposto numero diapositiva 6"/>
          <p:cNvSpPr>
            <a:spLocks noGrp="1"/>
          </p:cNvSpPr>
          <p:nvPr>
            <p:ph type="sldNum" sz="quarter" idx="12"/>
          </p:nvPr>
        </p:nvSpPr>
        <p:spPr/>
        <p:txBody>
          <a:bodyPr/>
          <a:lstStyle>
            <a:lvl1pPr>
              <a:defRPr>
                <a:solidFill>
                  <a:srgbClr val="FFFFFF"/>
                </a:solidFill>
              </a:defRPr>
            </a:lvl1pPr>
          </a:lstStyle>
          <a:p>
            <a:fld id="{579E3B58-DBBE-4591-9F77-BBA2E6CE9237}" type="slidenum">
              <a:rPr lang="it-IT" smtClean="0"/>
              <a:pPr/>
              <a:t>‹N›</a:t>
            </a:fld>
            <a:endParaRPr lang="it-IT"/>
          </a:p>
        </p:txBody>
      </p:sp>
      <p:sp>
        <p:nvSpPr>
          <p:cNvPr id="3" name="Segnaposto testo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it-IT"/>
              <a:t>Fare clic per modificare stili del testo dello schema</a:t>
            </a:r>
          </a:p>
        </p:txBody>
      </p:sp>
      <p:sp>
        <p:nvSpPr>
          <p:cNvPr id="9" name="Segnaposto contenuto 8"/>
          <p:cNvSpPr>
            <a:spLocks noGrp="1"/>
          </p:cNvSpPr>
          <p:nvPr>
            <p:ph sz="quarter" idx="1"/>
          </p:nvPr>
        </p:nvSpPr>
        <p:spPr>
          <a:xfrm>
            <a:off x="2362200" y="1752600"/>
            <a:ext cx="6400800" cy="44196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Tree>
    <p:extLst>
      <p:ext uri="{BB962C8B-B14F-4D97-AF65-F5344CB8AC3E}">
        <p14:creationId xmlns:p14="http://schemas.microsoft.com/office/powerpoint/2010/main" val="3977641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3">
        <a:schemeClr val="bg2"/>
      </p:bgRef>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it-IT"/>
              <a:t>Fare clic per modificare stili del testo dello schema</a:t>
            </a:r>
          </a:p>
        </p:txBody>
      </p:sp>
      <p:sp>
        <p:nvSpPr>
          <p:cNvPr id="8" name="Rettangolo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ttangolo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ttangolo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olo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it-IT"/>
              <a:t>Fare clic per modificare lo stile del titolo</a:t>
            </a:r>
            <a:endParaRPr kumimoji="0" lang="en-US"/>
          </a:p>
        </p:txBody>
      </p:sp>
      <p:sp>
        <p:nvSpPr>
          <p:cNvPr id="11" name="Rettangolo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egnaposto data 11"/>
          <p:cNvSpPr>
            <a:spLocks noGrp="1"/>
          </p:cNvSpPr>
          <p:nvPr>
            <p:ph type="dt" sz="half" idx="10"/>
          </p:nvPr>
        </p:nvSpPr>
        <p:spPr>
          <a:xfrm>
            <a:off x="6248400" y="6248400"/>
            <a:ext cx="2667000" cy="365125"/>
          </a:xfrm>
        </p:spPr>
        <p:txBody>
          <a:bodyPr rtlCol="0"/>
          <a:lstStyle/>
          <a:p>
            <a:fld id="{75BAB76E-41F4-4174-9214-2676DDA0717B}" type="datetime1">
              <a:rPr lang="it-IT" smtClean="0">
                <a:solidFill>
                  <a:srgbClr val="FFFFFF"/>
                </a:solidFill>
              </a:rPr>
              <a:pPr/>
              <a:t>28/09/2023</a:t>
            </a:fld>
            <a:endParaRPr lang="it-IT">
              <a:solidFill>
                <a:srgbClr val="FFFFFF"/>
              </a:solidFill>
            </a:endParaRPr>
          </a:p>
        </p:txBody>
      </p:sp>
      <p:sp>
        <p:nvSpPr>
          <p:cNvPr id="13" name="Segnaposto numero diapositiva 12"/>
          <p:cNvSpPr>
            <a:spLocks noGrp="1"/>
          </p:cNvSpPr>
          <p:nvPr>
            <p:ph type="sldNum" sz="quarter" idx="11"/>
          </p:nvPr>
        </p:nvSpPr>
        <p:spPr>
          <a:xfrm>
            <a:off x="0" y="4667249"/>
            <a:ext cx="1447800" cy="663578"/>
          </a:xfrm>
        </p:spPr>
        <p:txBody>
          <a:bodyPr rtlCol="0"/>
          <a:lstStyle>
            <a:lvl1pPr>
              <a:defRPr sz="2800"/>
            </a:lvl1pPr>
          </a:lstStyle>
          <a:p>
            <a:fld id="{579E3B58-DBBE-4591-9F77-BBA2E6CE9237}" type="slidenum">
              <a:rPr lang="it-IT" smtClean="0"/>
              <a:pPr/>
              <a:t>‹N›</a:t>
            </a:fld>
            <a:endParaRPr lang="it-IT"/>
          </a:p>
        </p:txBody>
      </p:sp>
      <p:sp>
        <p:nvSpPr>
          <p:cNvPr id="14" name="Segnaposto piè di pagina 13"/>
          <p:cNvSpPr>
            <a:spLocks noGrp="1"/>
          </p:cNvSpPr>
          <p:nvPr>
            <p:ph type="ftr" sz="quarter" idx="12"/>
          </p:nvPr>
        </p:nvSpPr>
        <p:spPr>
          <a:xfrm>
            <a:off x="1600200" y="6248206"/>
            <a:ext cx="4572000" cy="365125"/>
          </a:xfrm>
        </p:spPr>
        <p:txBody>
          <a:bodyPr rtlCol="0"/>
          <a:lstStyle/>
          <a:p>
            <a:r>
              <a:rPr lang="it-IT">
                <a:solidFill>
                  <a:srgbClr val="FFFFFF"/>
                </a:solidFill>
              </a:rPr>
              <a:t>1</a:t>
            </a:r>
          </a:p>
        </p:txBody>
      </p:sp>
      <p:sp>
        <p:nvSpPr>
          <p:cNvPr id="3" name="Segnaposto immagin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it-IT"/>
              <a:t>Fare clic sull'icona per inserire un'immagine</a:t>
            </a:r>
            <a:endParaRPr kumimoji="0" lang="en-US" dirty="0"/>
          </a:p>
        </p:txBody>
      </p:sp>
    </p:spTree>
    <p:extLst>
      <p:ext uri="{BB962C8B-B14F-4D97-AF65-F5344CB8AC3E}">
        <p14:creationId xmlns:p14="http://schemas.microsoft.com/office/powerpoint/2010/main" val="128776377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Segnaposto titolo 21"/>
          <p:cNvSpPr>
            <a:spLocks noGrp="1"/>
          </p:cNvSpPr>
          <p:nvPr>
            <p:ph type="title"/>
          </p:nvPr>
        </p:nvSpPr>
        <p:spPr>
          <a:xfrm>
            <a:off x="609600" y="228600"/>
            <a:ext cx="8153400" cy="990600"/>
          </a:xfrm>
          <a:prstGeom prst="rect">
            <a:avLst/>
          </a:prstGeom>
        </p:spPr>
        <p:txBody>
          <a:bodyPr vert="horz" anchor="ctr">
            <a:normAutofit/>
          </a:bodyPr>
          <a:lstStyle/>
          <a:p>
            <a:r>
              <a:rPr kumimoji="0" lang="it-IT"/>
              <a:t>Fare clic per modificare lo stile del titolo</a:t>
            </a:r>
            <a:endParaRPr kumimoji="0" lang="en-US"/>
          </a:p>
        </p:txBody>
      </p:sp>
      <p:sp>
        <p:nvSpPr>
          <p:cNvPr id="13" name="Segnaposto testo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14" name="Segnaposto data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CA1F6C0-AB1E-4828-98CC-83DCF76EB6A0}" type="datetime1">
              <a:rPr lang="it-IT" smtClean="0">
                <a:solidFill>
                  <a:srgbClr val="FFFFFF"/>
                </a:solidFill>
              </a:rPr>
              <a:pPr/>
              <a:t>28/09/2023</a:t>
            </a:fld>
            <a:endParaRPr lang="it-IT">
              <a:solidFill>
                <a:srgbClr val="FFFFFF"/>
              </a:solidFill>
            </a:endParaRPr>
          </a:p>
        </p:txBody>
      </p:sp>
      <p:sp>
        <p:nvSpPr>
          <p:cNvPr id="3" name="Segnaposto piè di pagina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it-IT">
                <a:solidFill>
                  <a:srgbClr val="FFFFFF"/>
                </a:solidFill>
              </a:rPr>
              <a:t>1</a:t>
            </a:r>
          </a:p>
        </p:txBody>
      </p:sp>
      <p:sp>
        <p:nvSpPr>
          <p:cNvPr id="7" name="Rettangolo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ttangolo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ttangolo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egnaposto numero diapositiva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79E3B58-DBBE-4591-9F77-BBA2E6CE9237}" type="slidenum">
              <a:rPr lang="it-IT" smtClean="0"/>
              <a:pPr/>
              <a:t>‹N›</a:t>
            </a:fld>
            <a:endParaRPr lang="it-IT"/>
          </a:p>
        </p:txBody>
      </p:sp>
    </p:spTree>
    <p:extLst>
      <p:ext uri="{BB962C8B-B14F-4D97-AF65-F5344CB8AC3E}">
        <p14:creationId xmlns:p14="http://schemas.microsoft.com/office/powerpoint/2010/main" val="5504069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hyperlink" Target="https://www.linkedin.com/company/studio-legale-armella-associati/" TargetMode="External"/><Relationship Id="rId3" Type="http://schemas.openxmlformats.org/officeDocument/2006/relationships/image" Target="../media/image5.jpeg"/><Relationship Id="rId7" Type="http://schemas.openxmlformats.org/officeDocument/2006/relationships/hyperlink" Target="http://www.studioarmella.com/"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mailto:armella@studioarmella.com" TargetMode="External"/><Relationship Id="rId5"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www.wcoomd.org/" TargetMode="Externa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47D68113-3F00-107E-357C-0183E1F319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473" y="757787"/>
            <a:ext cx="7424040" cy="4462950"/>
          </a:xfrm>
          <a:prstGeom prst="rect">
            <a:avLst/>
          </a:prstGeom>
        </p:spPr>
      </p:pic>
      <p:sp>
        <p:nvSpPr>
          <p:cNvPr id="2" name="Segnaposto numero diapositiva 1">
            <a:extLst>
              <a:ext uri="{FF2B5EF4-FFF2-40B4-BE49-F238E27FC236}">
                <a16:creationId xmlns:a16="http://schemas.microsoft.com/office/drawing/2014/main" id="{D698A29A-FFEA-51D3-86F8-D9FF4FF1BBF8}"/>
              </a:ext>
            </a:extLst>
          </p:cNvPr>
          <p:cNvSpPr>
            <a:spLocks noGrp="1"/>
          </p:cNvSpPr>
          <p:nvPr>
            <p:ph type="sldNum" sz="quarter" idx="12"/>
          </p:nvPr>
        </p:nvSpPr>
        <p:spPr/>
        <p:txBody>
          <a:bodyPr/>
          <a:lstStyle/>
          <a:p>
            <a:fld id="{579E3B58-DBBE-4591-9F77-BBA2E6CE9237}" type="slidenum">
              <a:rPr lang="it-IT" smtClean="0">
                <a:solidFill>
                  <a:srgbClr val="FFFFFF"/>
                </a:solidFill>
              </a:rPr>
              <a:pPr/>
              <a:t>1</a:t>
            </a:fld>
            <a:endParaRPr lang="it-IT">
              <a:solidFill>
                <a:srgbClr val="FFFFFF"/>
              </a:solidFill>
            </a:endParaRPr>
          </a:p>
        </p:txBody>
      </p:sp>
      <p:pic>
        <p:nvPicPr>
          <p:cNvPr id="3" name="Immagine 2">
            <a:extLst>
              <a:ext uri="{FF2B5EF4-FFF2-40B4-BE49-F238E27FC236}">
                <a16:creationId xmlns:a16="http://schemas.microsoft.com/office/drawing/2014/main" id="{EA140553-A826-0C2C-A3BA-011B01543CBA}"/>
              </a:ext>
            </a:extLst>
          </p:cNvPr>
          <p:cNvPicPr>
            <a:picLocks noChangeAspect="1"/>
          </p:cNvPicPr>
          <p:nvPr/>
        </p:nvPicPr>
        <p:blipFill>
          <a:blip r:embed="rId3"/>
          <a:stretch>
            <a:fillRect/>
          </a:stretch>
        </p:blipFill>
        <p:spPr>
          <a:xfrm>
            <a:off x="266700" y="5458687"/>
            <a:ext cx="7436427" cy="1033084"/>
          </a:xfrm>
          <a:prstGeom prst="rect">
            <a:avLst/>
          </a:prstGeom>
        </p:spPr>
      </p:pic>
      <p:pic>
        <p:nvPicPr>
          <p:cNvPr id="4" name="Picture 2" descr="Y:\Scambio\Manuale Diritto Doganale\II edizione\varie 2\Logo Armella  Associati.jpg">
            <a:extLst>
              <a:ext uri="{FF2B5EF4-FFF2-40B4-BE49-F238E27FC236}">
                <a16:creationId xmlns:a16="http://schemas.microsoft.com/office/drawing/2014/main" id="{4F772094-8925-2459-EC38-44DECF4A5762}"/>
              </a:ext>
            </a:extLst>
          </p:cNvPr>
          <p:cNvPicPr>
            <a:picLocks noChangeAspect="1" noChangeArrowheads="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8160327" y="5669972"/>
            <a:ext cx="716973" cy="716973"/>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30E50EC6-8C8E-148F-D664-981DD237DAF7}"/>
              </a:ext>
            </a:extLst>
          </p:cNvPr>
          <p:cNvSpPr txBox="1"/>
          <p:nvPr/>
        </p:nvSpPr>
        <p:spPr>
          <a:xfrm>
            <a:off x="1" y="393768"/>
            <a:ext cx="9143999" cy="584775"/>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Customs valuation topics in jurisprudence</a:t>
            </a:r>
          </a:p>
        </p:txBody>
      </p:sp>
      <p:sp>
        <p:nvSpPr>
          <p:cNvPr id="6" name="CasellaDiTesto 5">
            <a:extLst>
              <a:ext uri="{FF2B5EF4-FFF2-40B4-BE49-F238E27FC236}">
                <a16:creationId xmlns:a16="http://schemas.microsoft.com/office/drawing/2014/main" id="{00643D84-A422-7DD9-E602-CAF3782BB445}"/>
              </a:ext>
            </a:extLst>
          </p:cNvPr>
          <p:cNvSpPr txBox="1"/>
          <p:nvPr/>
        </p:nvSpPr>
        <p:spPr>
          <a:xfrm>
            <a:off x="3048000" y="4764129"/>
            <a:ext cx="3933825" cy="369332"/>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Prof. </a:t>
            </a:r>
            <a:r>
              <a:rPr lang="en-US" altLang="en-US" dirty="0" err="1">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Avv</a:t>
            </a:r>
            <a:r>
              <a:rPr lang="en-US" altLang="en-US"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Sara Armella</a:t>
            </a:r>
          </a:p>
        </p:txBody>
      </p:sp>
    </p:spTree>
    <p:extLst>
      <p:ext uri="{BB962C8B-B14F-4D97-AF65-F5344CB8AC3E}">
        <p14:creationId xmlns:p14="http://schemas.microsoft.com/office/powerpoint/2010/main" val="4153710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52073" y="6241239"/>
            <a:ext cx="7344816"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Tw Cen MT"/>
              <a:ea typeface="+mn-ea"/>
              <a:cs typeface="+mn-cs"/>
            </a:endParaRPr>
          </a:p>
        </p:txBody>
      </p:sp>
      <p:pic>
        <p:nvPicPr>
          <p:cNvPr id="6" name="Picture 2" descr="Y:\Scambio\Manuale Diritto Doganale\II edizione\varie 2\Logo Armella  Associati.jpg"/>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8426301" y="6086955"/>
            <a:ext cx="641229" cy="641229"/>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164773" y="868237"/>
            <a:ext cx="8839200" cy="954107"/>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800" b="1" dirty="0">
                <a:solidFill>
                  <a:srgbClr val="000099"/>
                </a:solidFill>
                <a:latin typeface="Arial" panose="020B0604020202020204" pitchFamily="34" charset="0"/>
                <a:cs typeface="Arial" panose="020B0604020202020204" pitchFamily="34" charset="0"/>
              </a:rPr>
              <a:t>The Commission - UK decision and the validation of the value discovery tool devised by Olaf</a:t>
            </a:r>
            <a:endParaRPr kumimoji="0" lang="en-US" altLang="en-US" sz="28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endParaRPr>
          </a:p>
        </p:txBody>
      </p:sp>
      <p:sp>
        <p:nvSpPr>
          <p:cNvPr id="9" name="Rettangolo 8">
            <a:extLst>
              <a:ext uri="{FF2B5EF4-FFF2-40B4-BE49-F238E27FC236}">
                <a16:creationId xmlns:a16="http://schemas.microsoft.com/office/drawing/2014/main" id="{44863506-BB95-47EF-A208-1D47E5A63F85}"/>
              </a:ext>
            </a:extLst>
          </p:cNvPr>
          <p:cNvSpPr/>
          <p:nvPr/>
        </p:nvSpPr>
        <p:spPr>
          <a:xfrm>
            <a:off x="2368760" y="6155538"/>
            <a:ext cx="590465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a:ln>
                  <a:noFill/>
                </a:ln>
                <a:solidFill>
                  <a:srgbClr val="FFFFFF">
                    <a:lumMod val="85000"/>
                  </a:srgbClr>
                </a:solidFill>
                <a:effectLst/>
                <a:uLnTx/>
                <a:uFillTx/>
                <a:latin typeface="Tw Cen MT"/>
                <a:ea typeface="+mn-ea"/>
                <a:cs typeface="+mn-cs"/>
              </a:rPr>
              <a:t>I testi e i commenti riportati nelle schede che precedono,  ancorché frutto di un’attenta analisi e valutazione, devono intendersi forniti senza alcuna responsabilità. Copyright riservato. E’ vietata ogni riproduzione, anche parziale.</a:t>
            </a:r>
          </a:p>
        </p:txBody>
      </p:sp>
      <p:sp>
        <p:nvSpPr>
          <p:cNvPr id="3" name="Segnaposto numero diapositiva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9E3B58-DBBE-4591-9F77-BBA2E6CE9237}" type="slidenum">
              <a:rPr kumimoji="0" lang="it-IT" sz="1400" b="1" i="0" u="none" strike="noStrike" kern="1200" cap="none" spc="0" normalizeH="0" baseline="0" noProof="0" smtClean="0">
                <a:ln>
                  <a:noFill/>
                </a:ln>
                <a:solidFill>
                  <a:srgbClr val="629DD1"/>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it-IT" sz="1400" b="1" i="0" u="none" strike="noStrike" kern="1200" cap="none" spc="0" normalizeH="0" baseline="0" noProof="0" dirty="0">
              <a:ln>
                <a:noFill/>
              </a:ln>
              <a:solidFill>
                <a:srgbClr val="629DD1"/>
              </a:solidFill>
              <a:effectLst/>
              <a:uLnTx/>
              <a:uFillTx/>
              <a:latin typeface="Tw Cen MT"/>
              <a:ea typeface="+mn-ea"/>
              <a:cs typeface="+mn-cs"/>
            </a:endParaRPr>
          </a:p>
        </p:txBody>
      </p:sp>
      <p:sp>
        <p:nvSpPr>
          <p:cNvPr id="8" name="CasellaDiTesto 7">
            <a:extLst>
              <a:ext uri="{FF2B5EF4-FFF2-40B4-BE49-F238E27FC236}">
                <a16:creationId xmlns:a16="http://schemas.microsoft.com/office/drawing/2014/main" id="{0B39DD0C-9A01-28A8-9237-248576B50658}"/>
              </a:ext>
            </a:extLst>
          </p:cNvPr>
          <p:cNvSpPr txBox="1"/>
          <p:nvPr/>
        </p:nvSpPr>
        <p:spPr>
          <a:xfrm>
            <a:off x="353953" y="2671208"/>
            <a:ext cx="5094347" cy="2308324"/>
          </a:xfrm>
          <a:prstGeom prst="rect">
            <a:avLst/>
          </a:prstGeom>
          <a:solidFill>
            <a:schemeClr val="tx1">
              <a:lumMod val="95000"/>
            </a:schemeClr>
          </a:solidFill>
        </p:spPr>
        <p:txBody>
          <a:bodyPr wrap="square">
            <a:spAutoFit/>
          </a:bodyPr>
          <a:lstStyle>
            <a:defPPr>
              <a:defRPr lang="en-US"/>
            </a:defPPr>
            <a:lvl1pPr algn="ctr">
              <a:defRPr>
                <a:solidFill>
                  <a:schemeClr val="bg1"/>
                </a:solidFill>
                <a:effectLst/>
                <a:latin typeface="Arial" panose="020B0604020202020204" pitchFamily="34" charset="0"/>
                <a:ea typeface="Times New Roman" panose="02020603050405020304" pitchFamily="18" charset="0"/>
                <a:cs typeface="Arial" panose="020B0604020202020204" pitchFamily="34" charset="0"/>
              </a:defRPr>
            </a:lvl1pPr>
          </a:lstStyle>
          <a:p>
            <a:r>
              <a:rPr lang="en-US" dirty="0"/>
              <a:t>On a first reading, the judgment Fawkes </a:t>
            </a:r>
            <a:r>
              <a:rPr lang="en-US" dirty="0" err="1"/>
              <a:t>Kft</a:t>
            </a:r>
            <a:r>
              <a:rPr lang="en-US" dirty="0"/>
              <a:t> (C-187/21) would seem to contrast with the conclusions reached by the Court of Justice in the case </a:t>
            </a:r>
            <a:r>
              <a:rPr lang="en-US" b="1" dirty="0"/>
              <a:t>European Commission v. United Kingdom (8 March 2022, C-213/19), </a:t>
            </a:r>
            <a:r>
              <a:rPr lang="en-US" dirty="0"/>
              <a:t>which </a:t>
            </a:r>
            <a:r>
              <a:rPr lang="en-US" dirty="0" err="1"/>
              <a:t>legitimised</a:t>
            </a:r>
            <a:r>
              <a:rPr lang="en-US" dirty="0"/>
              <a:t> the use of an EU database to estimate the amount of EU own resources evaded in a case of under-invoicing</a:t>
            </a:r>
          </a:p>
        </p:txBody>
      </p:sp>
      <p:pic>
        <p:nvPicPr>
          <p:cNvPr id="11" name="Immagine 10">
            <a:extLst>
              <a:ext uri="{FF2B5EF4-FFF2-40B4-BE49-F238E27FC236}">
                <a16:creationId xmlns:a16="http://schemas.microsoft.com/office/drawing/2014/main" id="{B8987360-4E14-8F11-C4ED-1BA1C06DF0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9943" y="2787223"/>
            <a:ext cx="2876972" cy="2155571"/>
          </a:xfrm>
          <a:prstGeom prst="rect">
            <a:avLst/>
          </a:prstGeom>
        </p:spPr>
      </p:pic>
    </p:spTree>
    <p:extLst>
      <p:ext uri="{BB962C8B-B14F-4D97-AF65-F5344CB8AC3E}">
        <p14:creationId xmlns:p14="http://schemas.microsoft.com/office/powerpoint/2010/main" val="430119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52073" y="6241239"/>
            <a:ext cx="7344816"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Tw Cen MT"/>
              <a:ea typeface="+mn-ea"/>
              <a:cs typeface="+mn-cs"/>
            </a:endParaRPr>
          </a:p>
        </p:txBody>
      </p:sp>
      <p:pic>
        <p:nvPicPr>
          <p:cNvPr id="6" name="Picture 2" descr="Y:\Scambio\Manuale Diritto Doganale\II edizione\varie 2\Logo Armella  Associati.jpg"/>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8426301" y="6086955"/>
            <a:ext cx="641229" cy="641229"/>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596900" y="609600"/>
            <a:ext cx="8242300" cy="954107"/>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800" b="1" dirty="0">
                <a:solidFill>
                  <a:srgbClr val="000099"/>
                </a:solidFill>
                <a:latin typeface="Arial" panose="020B0604020202020204" pitchFamily="34" charset="0"/>
                <a:cs typeface="Arial" panose="020B0604020202020204" pitchFamily="34" charset="0"/>
              </a:rPr>
              <a:t>Critical aspects of using databases to identify the value of similar products</a:t>
            </a:r>
            <a:endParaRPr kumimoji="0" lang="en-US" altLang="en-US" sz="28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endParaRPr>
          </a:p>
        </p:txBody>
      </p:sp>
      <p:sp>
        <p:nvSpPr>
          <p:cNvPr id="9" name="Rettangolo 8">
            <a:extLst>
              <a:ext uri="{FF2B5EF4-FFF2-40B4-BE49-F238E27FC236}">
                <a16:creationId xmlns:a16="http://schemas.microsoft.com/office/drawing/2014/main" id="{44863506-BB95-47EF-A208-1D47E5A63F85}"/>
              </a:ext>
            </a:extLst>
          </p:cNvPr>
          <p:cNvSpPr/>
          <p:nvPr/>
        </p:nvSpPr>
        <p:spPr>
          <a:xfrm>
            <a:off x="2368760" y="6155538"/>
            <a:ext cx="590465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a:ln>
                  <a:noFill/>
                </a:ln>
                <a:solidFill>
                  <a:srgbClr val="FFFFFF">
                    <a:lumMod val="85000"/>
                  </a:srgbClr>
                </a:solidFill>
                <a:effectLst/>
                <a:uLnTx/>
                <a:uFillTx/>
                <a:latin typeface="Tw Cen MT"/>
                <a:ea typeface="+mn-ea"/>
                <a:cs typeface="+mn-cs"/>
              </a:rPr>
              <a:t>I testi e i commenti riportati nelle schede che precedono,  ancorché frutto di un’attenta analisi e valutazione, devono intendersi forniti senza alcuna responsabilità. Copyright riservato. E’ vietata ogni riproduzione, anche parziale.</a:t>
            </a:r>
          </a:p>
        </p:txBody>
      </p:sp>
      <p:sp>
        <p:nvSpPr>
          <p:cNvPr id="3" name="Segnaposto numero diapositiva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9E3B58-DBBE-4591-9F77-BBA2E6CE9237}" type="slidenum">
              <a:rPr kumimoji="0" lang="it-IT" sz="1400" b="1" i="0" u="none" strike="noStrike" kern="1200" cap="none" spc="0" normalizeH="0" baseline="0" noProof="0" smtClean="0">
                <a:ln>
                  <a:noFill/>
                </a:ln>
                <a:solidFill>
                  <a:srgbClr val="629DD1"/>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it-IT" sz="1400" b="1" i="0" u="none" strike="noStrike" kern="1200" cap="none" spc="0" normalizeH="0" baseline="0" noProof="0" dirty="0">
              <a:ln>
                <a:noFill/>
              </a:ln>
              <a:solidFill>
                <a:srgbClr val="629DD1"/>
              </a:solidFill>
              <a:effectLst/>
              <a:uLnTx/>
              <a:uFillTx/>
              <a:latin typeface="Tw Cen MT"/>
              <a:ea typeface="+mn-ea"/>
              <a:cs typeface="+mn-cs"/>
            </a:endParaRPr>
          </a:p>
        </p:txBody>
      </p:sp>
      <p:sp>
        <p:nvSpPr>
          <p:cNvPr id="8" name="CasellaDiTesto 7">
            <a:extLst>
              <a:ext uri="{FF2B5EF4-FFF2-40B4-BE49-F238E27FC236}">
                <a16:creationId xmlns:a16="http://schemas.microsoft.com/office/drawing/2014/main" id="{0B39DD0C-9A01-28A8-9237-248576B50658}"/>
              </a:ext>
            </a:extLst>
          </p:cNvPr>
          <p:cNvSpPr txBox="1"/>
          <p:nvPr/>
        </p:nvSpPr>
        <p:spPr>
          <a:xfrm>
            <a:off x="279401" y="1805881"/>
            <a:ext cx="8559799" cy="3970318"/>
          </a:xfrm>
          <a:prstGeom prst="rect">
            <a:avLst/>
          </a:prstGeom>
          <a:solidFill>
            <a:schemeClr val="tx1">
              <a:lumMod val="95000"/>
            </a:schemeClr>
          </a:solidFill>
        </p:spPr>
        <p:txBody>
          <a:bodyPr wrap="square">
            <a:spAutoFit/>
          </a:bodyPr>
          <a:lstStyle>
            <a:defPPr>
              <a:defRPr lang="en-US"/>
            </a:defPPr>
            <a:lvl1pPr algn="ctr">
              <a:defRPr>
                <a:solidFill>
                  <a:schemeClr val="bg1"/>
                </a:solidFill>
                <a:effectLst/>
                <a:latin typeface="Arial" panose="020B0604020202020204" pitchFamily="34" charset="0"/>
                <a:ea typeface="Times New Roman" panose="02020603050405020304" pitchFamily="18" charset="0"/>
                <a:cs typeface="Arial" panose="020B0604020202020204" pitchFamily="34" charset="0"/>
              </a:defRPr>
            </a:lvl1pPr>
          </a:lstStyle>
          <a:p>
            <a:pPr marL="285750" indent="-285750">
              <a:buFont typeface="Arial" panose="020B0604020202020204" pitchFamily="34" charset="0"/>
              <a:buChar char="•"/>
            </a:pPr>
            <a:r>
              <a:rPr lang="en-US" dirty="0"/>
              <a:t>A criticism by the doctrine is that the ruling of the European Court of Justice in Fawkes </a:t>
            </a:r>
            <a:r>
              <a:rPr lang="en-US" dirty="0" err="1"/>
              <a:t>Kft</a:t>
            </a:r>
            <a:r>
              <a:rPr lang="en-US" dirty="0"/>
              <a:t> (C-187/21) case, allows customs authorities to </a:t>
            </a:r>
            <a:r>
              <a:rPr lang="en-US" b="1" dirty="0"/>
              <a:t>ignore methods of value determination</a:t>
            </a:r>
            <a:r>
              <a:rPr lang="en-US" dirty="0"/>
              <a:t>, </a:t>
            </a:r>
            <a:r>
              <a:rPr lang="en-US" dirty="0" err="1"/>
              <a:t>favouring</a:t>
            </a:r>
            <a:r>
              <a:rPr lang="en-US" dirty="0"/>
              <a:t> instead the use of national databases of customs authorities</a:t>
            </a:r>
          </a:p>
          <a:p>
            <a:pPr marL="285750" indent="-285750">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rPr>
              <a:t>Another aspect of great importance, also from the point of view of the operator's right of </a:t>
            </a:r>
            <a:r>
              <a:rPr lang="en-US" sz="1800" dirty="0" err="1">
                <a:effectLst/>
                <a:latin typeface="Arial" panose="020B0604020202020204" pitchFamily="34" charset="0"/>
                <a:ea typeface="Times New Roman" panose="02020603050405020304" pitchFamily="18" charset="0"/>
              </a:rPr>
              <a:t>defence</a:t>
            </a:r>
            <a:r>
              <a:rPr lang="en-US" sz="1800" dirty="0">
                <a:effectLst/>
                <a:latin typeface="Arial" panose="020B0604020202020204" pitchFamily="34" charset="0"/>
                <a:ea typeface="Times New Roman" panose="02020603050405020304" pitchFamily="18" charset="0"/>
              </a:rPr>
              <a:t>, concerns the </a:t>
            </a:r>
            <a:r>
              <a:rPr lang="en-US" sz="1800" b="1" dirty="0">
                <a:effectLst/>
                <a:latin typeface="Arial" panose="020B0604020202020204" pitchFamily="34" charset="0"/>
                <a:ea typeface="Times New Roman" panose="02020603050405020304" pitchFamily="18" charset="0"/>
              </a:rPr>
              <a:t>imbalance of information</a:t>
            </a:r>
            <a:r>
              <a:rPr lang="en-US" sz="1800" dirty="0">
                <a:effectLst/>
                <a:latin typeface="Arial" panose="020B0604020202020204" pitchFamily="34" charset="0"/>
                <a:ea typeface="Times New Roman" panose="02020603050405020304" pitchFamily="18" charset="0"/>
              </a:rPr>
              <a:t>: the trader (and the judge) are not aware of the essential characteristics of the products in the database </a:t>
            </a:r>
            <a:endParaRPr lang="en-US" dirty="0"/>
          </a:p>
          <a:p>
            <a:pPr marL="285750" indent="-285750">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rPr>
              <a:t>It is therefore impossible to ascertain the </a:t>
            </a:r>
            <a:r>
              <a:rPr lang="en-US" sz="1800" b="1" dirty="0">
                <a:effectLst/>
                <a:latin typeface="Arial" panose="020B0604020202020204" pitchFamily="34" charset="0"/>
                <a:ea typeface="Times New Roman" panose="02020603050405020304" pitchFamily="18" charset="0"/>
              </a:rPr>
              <a:t>correspondence</a:t>
            </a:r>
            <a:r>
              <a:rPr lang="en-US" sz="1800" dirty="0">
                <a:effectLst/>
                <a:latin typeface="Arial" panose="020B0604020202020204" pitchFamily="34" charset="0"/>
                <a:ea typeface="Times New Roman" panose="02020603050405020304" pitchFamily="18" charset="0"/>
              </a:rPr>
              <a:t> between the sampled products and the imported products, also because each merchandise category includes different types of goods, with different qualitative characteristics and, consequently, a different unit value</a:t>
            </a:r>
            <a:endParaRPr lang="en-US" dirty="0"/>
          </a:p>
          <a:p>
            <a:pPr marL="285750" indent="-285750">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rPr>
              <a:t>Last, but not least, is the profile of the criterion of aggregation of values, which are </a:t>
            </a:r>
            <a:r>
              <a:rPr lang="en-US" sz="1800" dirty="0" err="1">
                <a:effectLst/>
                <a:latin typeface="Arial" panose="020B0604020202020204" pitchFamily="34" charset="0"/>
                <a:ea typeface="Times New Roman" panose="02020603050405020304" pitchFamily="18" charset="0"/>
              </a:rPr>
              <a:t>organised</a:t>
            </a:r>
            <a:r>
              <a:rPr lang="en-US" sz="1800" dirty="0">
                <a:effectLst/>
                <a:latin typeface="Arial" panose="020B0604020202020204" pitchFamily="34" charset="0"/>
                <a:ea typeface="Times New Roman" panose="02020603050405020304" pitchFamily="18" charset="0"/>
              </a:rPr>
              <a:t> on the basis of the </a:t>
            </a:r>
            <a:r>
              <a:rPr lang="en-US" sz="1800" b="1" dirty="0">
                <a:effectLst/>
                <a:latin typeface="Arial" panose="020B0604020202020204" pitchFamily="34" charset="0"/>
                <a:ea typeface="Times New Roman" panose="02020603050405020304" pitchFamily="18" charset="0"/>
              </a:rPr>
              <a:t>customs heading </a:t>
            </a:r>
            <a:r>
              <a:rPr lang="en-US" sz="1800" dirty="0">
                <a:effectLst/>
                <a:latin typeface="Arial" panose="020B0604020202020204" pitchFamily="34" charset="0"/>
                <a:ea typeface="Times New Roman" panose="02020603050405020304" pitchFamily="18" charset="0"/>
              </a:rPr>
              <a:t>to which they belong</a:t>
            </a:r>
            <a:endParaRPr lang="it-IT"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49411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52073" y="6241239"/>
            <a:ext cx="7344816"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Tw Cen MT"/>
              <a:ea typeface="+mn-ea"/>
              <a:cs typeface="+mn-cs"/>
            </a:endParaRPr>
          </a:p>
        </p:txBody>
      </p:sp>
      <p:pic>
        <p:nvPicPr>
          <p:cNvPr id="6" name="Picture 2" descr="Y:\Scambio\Manuale Diritto Doganale\II edizione\varie 2\Logo Armella  Associati.jpg"/>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8426301" y="6086955"/>
            <a:ext cx="641229" cy="641229"/>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1399083" y="609600"/>
            <a:ext cx="6336704" cy="954107"/>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800" b="1" dirty="0">
                <a:solidFill>
                  <a:srgbClr val="000099"/>
                </a:solidFill>
                <a:latin typeface="Arial" panose="020B0604020202020204" pitchFamily="34" charset="0"/>
                <a:cs typeface="Arial" panose="020B0604020202020204" pitchFamily="34" charset="0"/>
              </a:rPr>
              <a:t>The use of databases in the Baltic Master judgment (C-599/20)</a:t>
            </a:r>
            <a:endParaRPr kumimoji="0" lang="en-US" altLang="en-US" sz="28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endParaRPr>
          </a:p>
        </p:txBody>
      </p:sp>
      <p:sp>
        <p:nvSpPr>
          <p:cNvPr id="9" name="Rettangolo 8">
            <a:extLst>
              <a:ext uri="{FF2B5EF4-FFF2-40B4-BE49-F238E27FC236}">
                <a16:creationId xmlns:a16="http://schemas.microsoft.com/office/drawing/2014/main" id="{44863506-BB95-47EF-A208-1D47E5A63F85}"/>
              </a:ext>
            </a:extLst>
          </p:cNvPr>
          <p:cNvSpPr/>
          <p:nvPr/>
        </p:nvSpPr>
        <p:spPr>
          <a:xfrm>
            <a:off x="2368760" y="6155538"/>
            <a:ext cx="590465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a:ln>
                  <a:noFill/>
                </a:ln>
                <a:solidFill>
                  <a:srgbClr val="FFFFFF">
                    <a:lumMod val="85000"/>
                  </a:srgbClr>
                </a:solidFill>
                <a:effectLst/>
                <a:uLnTx/>
                <a:uFillTx/>
                <a:latin typeface="Tw Cen MT"/>
                <a:ea typeface="+mn-ea"/>
                <a:cs typeface="+mn-cs"/>
              </a:rPr>
              <a:t>I testi e i commenti riportati nelle schede che precedono,  ancorché frutto di un’attenta analisi e valutazione, devono intendersi forniti senza alcuna responsabilità. Copyright riservato. E’ vietata ogni riproduzione, anche parziale.</a:t>
            </a:r>
          </a:p>
        </p:txBody>
      </p:sp>
      <p:sp>
        <p:nvSpPr>
          <p:cNvPr id="3" name="Segnaposto numero diapositiva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9E3B58-DBBE-4591-9F77-BBA2E6CE9237}" type="slidenum">
              <a:rPr kumimoji="0" lang="it-IT" sz="1400" b="1" i="0" u="none" strike="noStrike" kern="1200" cap="none" spc="0" normalizeH="0" baseline="0" noProof="0" smtClean="0">
                <a:ln>
                  <a:noFill/>
                </a:ln>
                <a:solidFill>
                  <a:srgbClr val="629DD1"/>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it-IT" sz="1400" b="1" i="0" u="none" strike="noStrike" kern="1200" cap="none" spc="0" normalizeH="0" baseline="0" noProof="0" dirty="0">
              <a:ln>
                <a:noFill/>
              </a:ln>
              <a:solidFill>
                <a:srgbClr val="629DD1"/>
              </a:solidFill>
              <a:effectLst/>
              <a:uLnTx/>
              <a:uFillTx/>
              <a:latin typeface="Tw Cen MT"/>
              <a:ea typeface="+mn-ea"/>
              <a:cs typeface="+mn-cs"/>
            </a:endParaRPr>
          </a:p>
        </p:txBody>
      </p:sp>
      <p:sp>
        <p:nvSpPr>
          <p:cNvPr id="8" name="CasellaDiTesto 7">
            <a:extLst>
              <a:ext uri="{FF2B5EF4-FFF2-40B4-BE49-F238E27FC236}">
                <a16:creationId xmlns:a16="http://schemas.microsoft.com/office/drawing/2014/main" id="{0B39DD0C-9A01-28A8-9237-248576B50658}"/>
              </a:ext>
            </a:extLst>
          </p:cNvPr>
          <p:cNvSpPr txBox="1"/>
          <p:nvPr/>
        </p:nvSpPr>
        <p:spPr>
          <a:xfrm>
            <a:off x="455553" y="2040029"/>
            <a:ext cx="8223764" cy="3416320"/>
          </a:xfrm>
          <a:prstGeom prst="rect">
            <a:avLst/>
          </a:prstGeom>
          <a:solidFill>
            <a:schemeClr val="tx1">
              <a:lumMod val="95000"/>
            </a:schemeClr>
          </a:solidFill>
        </p:spPr>
        <p:txBody>
          <a:bodyPr wrap="square">
            <a:spAutoFit/>
          </a:bodyPr>
          <a:lstStyle>
            <a:defPPr>
              <a:defRPr lang="en-US"/>
            </a:defPPr>
            <a:lvl1pPr algn="ctr">
              <a:defRPr>
                <a:solidFill>
                  <a:schemeClr val="bg1"/>
                </a:solidFill>
                <a:effectLst/>
                <a:latin typeface="Arial" panose="020B0604020202020204" pitchFamily="34" charset="0"/>
                <a:ea typeface="Times New Roman" panose="02020603050405020304" pitchFamily="18" charset="0"/>
                <a:cs typeface="Arial" panose="020B0604020202020204" pitchFamily="34" charset="0"/>
              </a:defRPr>
            </a:lvl1pPr>
          </a:lstStyle>
          <a:p>
            <a:r>
              <a:rPr lang="en-US" dirty="0"/>
              <a:t>Even more controversial is the </a:t>
            </a:r>
            <a:r>
              <a:rPr lang="en-US" b="1" dirty="0"/>
              <a:t>Baltic Master judgment (9 June 2022, C-599/20)</a:t>
            </a:r>
            <a:r>
              <a:rPr lang="en-US" dirty="0"/>
              <a:t>, in which the EU Court of Justice held that </a:t>
            </a:r>
            <a:r>
              <a:rPr lang="en-US" b="1" dirty="0"/>
              <a:t>customs authorities may refer to products that are not even similar when they use databases to revalue undervalued goods</a:t>
            </a:r>
          </a:p>
          <a:p>
            <a:endParaRPr lang="en-US" dirty="0"/>
          </a:p>
          <a:p>
            <a:r>
              <a:rPr lang="en-US" dirty="0"/>
              <a:t>In the case examined, customs had revalued the transaction price on the basis of information extracted from a </a:t>
            </a:r>
            <a:r>
              <a:rPr lang="en-US" b="1" dirty="0"/>
              <a:t>national database</a:t>
            </a:r>
            <a:r>
              <a:rPr lang="en-US" dirty="0"/>
              <a:t>, relating to a </a:t>
            </a:r>
            <a:r>
              <a:rPr lang="en-US" b="1" dirty="0"/>
              <a:t>single importation</a:t>
            </a:r>
            <a:r>
              <a:rPr lang="en-US" dirty="0"/>
              <a:t> made by another trader</a:t>
            </a:r>
          </a:p>
          <a:p>
            <a:r>
              <a:rPr lang="en-US" dirty="0"/>
              <a:t> </a:t>
            </a:r>
          </a:p>
          <a:p>
            <a:r>
              <a:rPr lang="en-US" dirty="0"/>
              <a:t>In this case, although the goods could not be considered similar, customs considered the value declared in the previous importation applicable because the goods were </a:t>
            </a:r>
            <a:r>
              <a:rPr lang="en-US" b="1" dirty="0"/>
              <a:t>classified under the same </a:t>
            </a:r>
            <a:r>
              <a:rPr lang="en-US" b="1" dirty="0" err="1"/>
              <a:t>Taric</a:t>
            </a:r>
            <a:r>
              <a:rPr lang="en-US" b="1" dirty="0"/>
              <a:t> code</a:t>
            </a:r>
          </a:p>
        </p:txBody>
      </p:sp>
    </p:spTree>
    <p:extLst>
      <p:ext uri="{BB962C8B-B14F-4D97-AF65-F5344CB8AC3E}">
        <p14:creationId xmlns:p14="http://schemas.microsoft.com/office/powerpoint/2010/main" val="1849379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52073" y="6241239"/>
            <a:ext cx="7344816"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Tw Cen MT"/>
              <a:ea typeface="+mn-ea"/>
              <a:cs typeface="+mn-cs"/>
            </a:endParaRPr>
          </a:p>
        </p:txBody>
      </p:sp>
      <p:pic>
        <p:nvPicPr>
          <p:cNvPr id="6" name="Picture 2" descr="Y:\Scambio\Manuale Diritto Doganale\II edizione\varie 2\Logo Armella  Associati.jpg"/>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8426301" y="6086955"/>
            <a:ext cx="641229" cy="641229"/>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851941" y="695301"/>
            <a:ext cx="7430987" cy="523220"/>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800" b="1" dirty="0">
                <a:solidFill>
                  <a:srgbClr val="000099"/>
                </a:solidFill>
                <a:latin typeface="Arial" panose="020B0604020202020204" pitchFamily="34" charset="0"/>
                <a:cs typeface="Arial" panose="020B0604020202020204" pitchFamily="34" charset="0"/>
              </a:rPr>
              <a:t>Interpretation of the Italian Supreme Court</a:t>
            </a:r>
            <a:endParaRPr kumimoji="0" lang="en-US" altLang="en-US" sz="28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endParaRPr>
          </a:p>
        </p:txBody>
      </p:sp>
      <p:sp>
        <p:nvSpPr>
          <p:cNvPr id="9" name="Rettangolo 8">
            <a:extLst>
              <a:ext uri="{FF2B5EF4-FFF2-40B4-BE49-F238E27FC236}">
                <a16:creationId xmlns:a16="http://schemas.microsoft.com/office/drawing/2014/main" id="{44863506-BB95-47EF-A208-1D47E5A63F85}"/>
              </a:ext>
            </a:extLst>
          </p:cNvPr>
          <p:cNvSpPr/>
          <p:nvPr/>
        </p:nvSpPr>
        <p:spPr>
          <a:xfrm>
            <a:off x="2368760" y="6155538"/>
            <a:ext cx="590465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a:ln>
                  <a:noFill/>
                </a:ln>
                <a:solidFill>
                  <a:srgbClr val="FFFFFF">
                    <a:lumMod val="85000"/>
                  </a:srgbClr>
                </a:solidFill>
                <a:effectLst/>
                <a:uLnTx/>
                <a:uFillTx/>
                <a:latin typeface="Tw Cen MT"/>
                <a:ea typeface="+mn-ea"/>
                <a:cs typeface="+mn-cs"/>
              </a:rPr>
              <a:t>I testi e i commenti riportati nelle schede che precedono,  ancorché frutto di un’attenta analisi e valutazione, devono intendersi forniti senza alcuna responsabilità. Copyright riservato. E’ vietata ogni riproduzione, anche parziale.</a:t>
            </a:r>
          </a:p>
        </p:txBody>
      </p:sp>
      <p:sp>
        <p:nvSpPr>
          <p:cNvPr id="3" name="Segnaposto numero diapositiva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9E3B58-DBBE-4591-9F77-BBA2E6CE9237}" type="slidenum">
              <a:rPr kumimoji="0" lang="it-IT" sz="1400" b="1" i="0" u="none" strike="noStrike" kern="1200" cap="none" spc="0" normalizeH="0" baseline="0" noProof="0" smtClean="0">
                <a:ln>
                  <a:noFill/>
                </a:ln>
                <a:solidFill>
                  <a:srgbClr val="629DD1"/>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it-IT" sz="1400" b="1" i="0" u="none" strike="noStrike" kern="1200" cap="none" spc="0" normalizeH="0" baseline="0" noProof="0" dirty="0">
              <a:ln>
                <a:noFill/>
              </a:ln>
              <a:solidFill>
                <a:srgbClr val="629DD1"/>
              </a:solidFill>
              <a:effectLst/>
              <a:uLnTx/>
              <a:uFillTx/>
              <a:latin typeface="Tw Cen MT"/>
              <a:ea typeface="+mn-ea"/>
              <a:cs typeface="+mn-cs"/>
            </a:endParaRPr>
          </a:p>
        </p:txBody>
      </p:sp>
      <p:sp>
        <p:nvSpPr>
          <p:cNvPr id="8" name="CasellaDiTesto 7">
            <a:extLst>
              <a:ext uri="{FF2B5EF4-FFF2-40B4-BE49-F238E27FC236}">
                <a16:creationId xmlns:a16="http://schemas.microsoft.com/office/drawing/2014/main" id="{0B39DD0C-9A01-28A8-9237-248576B50658}"/>
              </a:ext>
            </a:extLst>
          </p:cNvPr>
          <p:cNvSpPr txBox="1"/>
          <p:nvPr/>
        </p:nvSpPr>
        <p:spPr>
          <a:xfrm>
            <a:off x="460118" y="1422504"/>
            <a:ext cx="8223764" cy="4493538"/>
          </a:xfrm>
          <a:prstGeom prst="rect">
            <a:avLst/>
          </a:prstGeom>
          <a:solidFill>
            <a:schemeClr val="tx1">
              <a:lumMod val="95000"/>
            </a:schemeClr>
          </a:solidFill>
        </p:spPr>
        <p:txBody>
          <a:bodyPr wrap="square">
            <a:spAutoFit/>
          </a:bodyPr>
          <a:lstStyle>
            <a:defPPr>
              <a:defRPr lang="en-US"/>
            </a:defPPr>
            <a:lvl1pPr algn="ctr">
              <a:defRPr>
                <a:solidFill>
                  <a:schemeClr val="bg1"/>
                </a:solidFill>
                <a:effectLst/>
                <a:latin typeface="Arial" panose="020B0604020202020204" pitchFamily="34" charset="0"/>
                <a:ea typeface="Times New Roman" panose="02020603050405020304" pitchFamily="18" charset="0"/>
                <a:cs typeface="Arial" panose="020B0604020202020204" pitchFamily="34" charset="0"/>
              </a:defRPr>
            </a:lvl1pPr>
          </a:lstStyle>
          <a:p>
            <a:r>
              <a:rPr lang="en-US" dirty="0"/>
              <a:t>The Italian Supreme Court has also ruled on the redetermination of the customs value of goods, adopting a stricter orientation than that expressed in EU case law</a:t>
            </a:r>
          </a:p>
          <a:p>
            <a:endParaRPr lang="en-US" dirty="0"/>
          </a:p>
          <a:p>
            <a:r>
              <a:rPr lang="en-US" dirty="0"/>
              <a:t>Particularly noteworthy is </a:t>
            </a:r>
            <a:r>
              <a:rPr lang="en-US" b="1" dirty="0"/>
              <a:t>judgment No. 22200 of 24 July 2023</a:t>
            </a:r>
            <a:r>
              <a:rPr lang="en-US" dirty="0"/>
              <a:t>, which, reiterating a principle that has been affirmed many times in Italian case law, clarified that it is un-lawful for the Italian Customs Agency (</a:t>
            </a:r>
            <a:r>
              <a:rPr lang="en-US" i="1" dirty="0"/>
              <a:t>Agenzia </a:t>
            </a:r>
            <a:r>
              <a:rPr lang="en-US" i="1" dirty="0" err="1"/>
              <a:t>delle</a:t>
            </a:r>
            <a:r>
              <a:rPr lang="en-US" i="1" dirty="0"/>
              <a:t> </a:t>
            </a:r>
            <a:r>
              <a:rPr lang="en-US" i="1" dirty="0" err="1"/>
              <a:t>Dogane</a:t>
            </a:r>
            <a:r>
              <a:rPr lang="en-US" dirty="0"/>
              <a:t>) to contest the customs value if the assessment is based on a statistical survey system, such as the M.E.R.C.E. or Cognos database, since </a:t>
            </a:r>
            <a:r>
              <a:rPr lang="en-US" b="1" dirty="0"/>
              <a:t>it is not possible to contest the declared import value by referring to purely statistical surveys</a:t>
            </a:r>
          </a:p>
          <a:p>
            <a:endParaRPr lang="en-US" b="1" dirty="0"/>
          </a:p>
          <a:p>
            <a:r>
              <a:rPr lang="en-US" sz="1200" dirty="0">
                <a:solidFill>
                  <a:schemeClr val="accent2">
                    <a:lumMod val="50000"/>
                  </a:schemeClr>
                </a:solidFill>
                <a:effectLst/>
                <a:latin typeface="Arial" panose="020B0604020202020204" pitchFamily="34" charset="0"/>
                <a:ea typeface="Times New Roman" panose="02020603050405020304" pitchFamily="18" charset="0"/>
              </a:rPr>
              <a:t>Cass., sec. V, 16 May 2022, no. 15540; Cass., sec. V, 3 May 2023, nos. 11542 and 115492; Cass., sec. V, 13 November 2020, no. 25724; Cass., sec. V, 11 June 2020, no. 11215; Cass., sec. V, 17 January 2019, nos. 1114 and 1115; Cass, sec. V, 25 January 2019, nos. 2214 and 2215; Cass., sec. V, 27 September 2018, nos. 23244, 23245 and 23246; Cass., sec. V, 21 November 2018, no. 30055; Cass., sec. V, 4 April 2013, no. 8323; Cass., sec. V, 13 September 2013, no. 20931</a:t>
            </a:r>
            <a:endParaRPr lang="en-US" sz="1200" dirty="0">
              <a:solidFill>
                <a:schemeClr val="accent2">
                  <a:lumMod val="50000"/>
                </a:schemeClr>
              </a:solidFill>
            </a:endParaRPr>
          </a:p>
        </p:txBody>
      </p:sp>
    </p:spTree>
    <p:extLst>
      <p:ext uri="{BB962C8B-B14F-4D97-AF65-F5344CB8AC3E}">
        <p14:creationId xmlns:p14="http://schemas.microsoft.com/office/powerpoint/2010/main" val="104427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52073" y="6241239"/>
            <a:ext cx="7344816"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Tw Cen MT"/>
              <a:ea typeface="+mn-ea"/>
              <a:cs typeface="+mn-cs"/>
            </a:endParaRPr>
          </a:p>
        </p:txBody>
      </p:sp>
      <p:pic>
        <p:nvPicPr>
          <p:cNvPr id="6" name="Picture 2" descr="Y:\Scambio\Manuale Diritto Doganale\II edizione\varie 2\Logo Armella  Associati.jpg"/>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8426301" y="6086955"/>
            <a:ext cx="641229" cy="641229"/>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851941" y="695301"/>
            <a:ext cx="7430987" cy="523220"/>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800" b="1" dirty="0">
                <a:solidFill>
                  <a:srgbClr val="000099"/>
                </a:solidFill>
                <a:latin typeface="Arial" panose="020B0604020202020204" pitchFamily="34" charset="0"/>
                <a:cs typeface="Arial" panose="020B0604020202020204" pitchFamily="34" charset="0"/>
              </a:rPr>
              <a:t>Interpretation of the Italian Supreme Court</a:t>
            </a:r>
            <a:endParaRPr kumimoji="0" lang="en-US" altLang="en-US" sz="28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endParaRPr>
          </a:p>
        </p:txBody>
      </p:sp>
      <p:sp>
        <p:nvSpPr>
          <p:cNvPr id="9" name="Rettangolo 8">
            <a:extLst>
              <a:ext uri="{FF2B5EF4-FFF2-40B4-BE49-F238E27FC236}">
                <a16:creationId xmlns:a16="http://schemas.microsoft.com/office/drawing/2014/main" id="{44863506-BB95-47EF-A208-1D47E5A63F85}"/>
              </a:ext>
            </a:extLst>
          </p:cNvPr>
          <p:cNvSpPr/>
          <p:nvPr/>
        </p:nvSpPr>
        <p:spPr>
          <a:xfrm>
            <a:off x="2368760" y="6155538"/>
            <a:ext cx="590465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a:ln>
                  <a:noFill/>
                </a:ln>
                <a:solidFill>
                  <a:srgbClr val="FFFFFF">
                    <a:lumMod val="85000"/>
                  </a:srgbClr>
                </a:solidFill>
                <a:effectLst/>
                <a:uLnTx/>
                <a:uFillTx/>
                <a:latin typeface="Tw Cen MT"/>
                <a:ea typeface="+mn-ea"/>
                <a:cs typeface="+mn-cs"/>
              </a:rPr>
              <a:t>I testi e i commenti riportati nelle schede che precedono,  ancorché frutto di un’attenta analisi e valutazione, devono intendersi forniti senza alcuna responsabilità. Copyright riservato. E’ vietata ogni riproduzione, anche parziale.</a:t>
            </a:r>
          </a:p>
        </p:txBody>
      </p:sp>
      <p:sp>
        <p:nvSpPr>
          <p:cNvPr id="3" name="Segnaposto numero diapositiva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9E3B58-DBBE-4591-9F77-BBA2E6CE9237}" type="slidenum">
              <a:rPr kumimoji="0" lang="it-IT" sz="1400" b="1" i="0" u="none" strike="noStrike" kern="1200" cap="none" spc="0" normalizeH="0" baseline="0" noProof="0" smtClean="0">
                <a:ln>
                  <a:noFill/>
                </a:ln>
                <a:solidFill>
                  <a:srgbClr val="629DD1"/>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it-IT" sz="1400" b="1" i="0" u="none" strike="noStrike" kern="1200" cap="none" spc="0" normalizeH="0" baseline="0" noProof="0" dirty="0">
              <a:ln>
                <a:noFill/>
              </a:ln>
              <a:solidFill>
                <a:srgbClr val="629DD1"/>
              </a:solidFill>
              <a:effectLst/>
              <a:uLnTx/>
              <a:uFillTx/>
              <a:latin typeface="Tw Cen MT"/>
              <a:ea typeface="+mn-ea"/>
              <a:cs typeface="+mn-cs"/>
            </a:endParaRPr>
          </a:p>
        </p:txBody>
      </p:sp>
      <p:sp>
        <p:nvSpPr>
          <p:cNvPr id="8" name="CasellaDiTesto 7">
            <a:extLst>
              <a:ext uri="{FF2B5EF4-FFF2-40B4-BE49-F238E27FC236}">
                <a16:creationId xmlns:a16="http://schemas.microsoft.com/office/drawing/2014/main" id="{0B39DD0C-9A01-28A8-9237-248576B50658}"/>
              </a:ext>
            </a:extLst>
          </p:cNvPr>
          <p:cNvSpPr txBox="1"/>
          <p:nvPr/>
        </p:nvSpPr>
        <p:spPr>
          <a:xfrm>
            <a:off x="460118" y="1422504"/>
            <a:ext cx="8223764" cy="4524315"/>
          </a:xfrm>
          <a:prstGeom prst="rect">
            <a:avLst/>
          </a:prstGeom>
          <a:solidFill>
            <a:schemeClr val="tx1">
              <a:lumMod val="95000"/>
            </a:schemeClr>
          </a:solidFill>
        </p:spPr>
        <p:txBody>
          <a:bodyPr wrap="square">
            <a:spAutoFit/>
          </a:bodyPr>
          <a:lstStyle>
            <a:defPPr>
              <a:defRPr lang="en-US"/>
            </a:defPPr>
            <a:lvl1pPr algn="ctr">
              <a:defRPr>
                <a:solidFill>
                  <a:schemeClr val="bg1"/>
                </a:solidFill>
                <a:effectLst/>
                <a:latin typeface="Arial" panose="020B0604020202020204" pitchFamily="34" charset="0"/>
                <a:ea typeface="Times New Roman" panose="02020603050405020304" pitchFamily="18" charset="0"/>
                <a:cs typeface="Arial" panose="020B0604020202020204" pitchFamily="34" charset="0"/>
              </a:defRPr>
            </a:lvl1pPr>
          </a:lstStyle>
          <a:p>
            <a:r>
              <a:rPr lang="en-US" b="1" dirty="0">
                <a:solidFill>
                  <a:schemeClr val="accent2">
                    <a:lumMod val="50000"/>
                  </a:schemeClr>
                </a:solidFill>
              </a:rPr>
              <a:t>1- </a:t>
            </a:r>
            <a:r>
              <a:rPr lang="en-US" dirty="0"/>
              <a:t>The judges first </a:t>
            </a:r>
            <a:r>
              <a:rPr lang="en-US" dirty="0" err="1"/>
              <a:t>emphasised</a:t>
            </a:r>
            <a:r>
              <a:rPr lang="en-US" dirty="0"/>
              <a:t> that, in order to deviate from the transaction value rule, </a:t>
            </a:r>
            <a:r>
              <a:rPr lang="en-US" b="1" dirty="0"/>
              <a:t>'the customs authority must request additional information and solicit cross-examination with the trader</a:t>
            </a:r>
            <a:r>
              <a:rPr lang="en-US" dirty="0"/>
              <a:t>'. In essence, the trader must, at the very least, be put in a position to be able to formulate his reasons for a certain settlement value. The Customs Agency, therefore, cannot limit itself to informing the taxpayer of his right to be cross-examined, but must take steps to carry out an effective comparison in order to redetermine the customs value of the imported goods on a 'shared' basis</a:t>
            </a:r>
          </a:p>
          <a:p>
            <a:endParaRPr lang="en-US" dirty="0"/>
          </a:p>
          <a:p>
            <a:r>
              <a:rPr lang="en-US" b="1" dirty="0">
                <a:solidFill>
                  <a:schemeClr val="accent2">
                    <a:lumMod val="50000"/>
                  </a:schemeClr>
                </a:solidFill>
              </a:rPr>
              <a:t>2- </a:t>
            </a:r>
            <a:r>
              <a:rPr lang="en-US" dirty="0"/>
              <a:t>The Supreme Court went on to state that, where the trader's reasons were not sufficient to overcome the Administration's doubts, the customs value of the goods should be </a:t>
            </a:r>
            <a:r>
              <a:rPr lang="en-US" b="1" dirty="0"/>
              <a:t>re-determined by applying in sequence the criteria provided for in Article 74 of the Customs Code</a:t>
            </a:r>
            <a:r>
              <a:rPr lang="en-US" dirty="0"/>
              <a:t>. According to that strict order, in fact, the Customs Agency should have applied the first alternative criterion, based on the transaction value of identical goods, and not the second, relating to similar goods</a:t>
            </a:r>
          </a:p>
        </p:txBody>
      </p:sp>
    </p:spTree>
    <p:extLst>
      <p:ext uri="{BB962C8B-B14F-4D97-AF65-F5344CB8AC3E}">
        <p14:creationId xmlns:p14="http://schemas.microsoft.com/office/powerpoint/2010/main" val="1385791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52073" y="6241239"/>
            <a:ext cx="7344816"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Tw Cen MT"/>
              <a:ea typeface="+mn-ea"/>
              <a:cs typeface="+mn-cs"/>
            </a:endParaRPr>
          </a:p>
        </p:txBody>
      </p:sp>
      <p:pic>
        <p:nvPicPr>
          <p:cNvPr id="6" name="Picture 2" descr="Y:\Scambio\Manuale Diritto Doganale\II edizione\varie 2\Logo Armella  Associati.jpg"/>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8426301" y="6086955"/>
            <a:ext cx="641229" cy="641229"/>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842429" y="394918"/>
            <a:ext cx="7430987" cy="523220"/>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800" b="1" dirty="0">
                <a:solidFill>
                  <a:srgbClr val="000099"/>
                </a:solidFill>
                <a:latin typeface="Arial" panose="020B0604020202020204" pitchFamily="34" charset="0"/>
                <a:cs typeface="Arial" panose="020B0604020202020204" pitchFamily="34" charset="0"/>
              </a:rPr>
              <a:t>Interpretation of the Italian Supreme Court</a:t>
            </a:r>
            <a:endParaRPr kumimoji="0" lang="en-US" altLang="en-US" sz="28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endParaRPr>
          </a:p>
        </p:txBody>
      </p:sp>
      <p:sp>
        <p:nvSpPr>
          <p:cNvPr id="9" name="Rettangolo 8">
            <a:extLst>
              <a:ext uri="{FF2B5EF4-FFF2-40B4-BE49-F238E27FC236}">
                <a16:creationId xmlns:a16="http://schemas.microsoft.com/office/drawing/2014/main" id="{44863506-BB95-47EF-A208-1D47E5A63F85}"/>
              </a:ext>
            </a:extLst>
          </p:cNvPr>
          <p:cNvSpPr/>
          <p:nvPr/>
        </p:nvSpPr>
        <p:spPr>
          <a:xfrm>
            <a:off x="2368760" y="6155538"/>
            <a:ext cx="590465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a:ln>
                  <a:noFill/>
                </a:ln>
                <a:solidFill>
                  <a:srgbClr val="FFFFFF">
                    <a:lumMod val="85000"/>
                  </a:srgbClr>
                </a:solidFill>
                <a:effectLst/>
                <a:uLnTx/>
                <a:uFillTx/>
                <a:latin typeface="Tw Cen MT"/>
                <a:ea typeface="+mn-ea"/>
                <a:cs typeface="+mn-cs"/>
              </a:rPr>
              <a:t>I testi e i commenti riportati nelle schede che precedono,  ancorché frutto di un’attenta analisi e valutazione, devono intendersi forniti senza alcuna responsabilità. Copyright riservato. E’ vietata ogni riproduzione, anche parziale.</a:t>
            </a:r>
          </a:p>
        </p:txBody>
      </p:sp>
      <p:sp>
        <p:nvSpPr>
          <p:cNvPr id="3" name="Segnaposto numero diapositiva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9E3B58-DBBE-4591-9F77-BBA2E6CE9237}" type="slidenum">
              <a:rPr kumimoji="0" lang="it-IT" sz="1400" b="1" i="0" u="none" strike="noStrike" kern="1200" cap="none" spc="0" normalizeH="0" baseline="0" noProof="0" smtClean="0">
                <a:ln>
                  <a:noFill/>
                </a:ln>
                <a:solidFill>
                  <a:srgbClr val="629DD1"/>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it-IT" sz="1400" b="1" i="0" u="none" strike="noStrike" kern="1200" cap="none" spc="0" normalizeH="0" baseline="0" noProof="0" dirty="0">
              <a:ln>
                <a:noFill/>
              </a:ln>
              <a:solidFill>
                <a:srgbClr val="629DD1"/>
              </a:solidFill>
              <a:effectLst/>
              <a:uLnTx/>
              <a:uFillTx/>
              <a:latin typeface="Tw Cen MT"/>
              <a:ea typeface="+mn-ea"/>
              <a:cs typeface="+mn-cs"/>
            </a:endParaRPr>
          </a:p>
        </p:txBody>
      </p:sp>
      <p:sp>
        <p:nvSpPr>
          <p:cNvPr id="8" name="CasellaDiTesto 7">
            <a:extLst>
              <a:ext uri="{FF2B5EF4-FFF2-40B4-BE49-F238E27FC236}">
                <a16:creationId xmlns:a16="http://schemas.microsoft.com/office/drawing/2014/main" id="{0B39DD0C-9A01-28A8-9237-248576B50658}"/>
              </a:ext>
            </a:extLst>
          </p:cNvPr>
          <p:cNvSpPr txBox="1"/>
          <p:nvPr/>
        </p:nvSpPr>
        <p:spPr>
          <a:xfrm>
            <a:off x="290004" y="1127303"/>
            <a:ext cx="8563991" cy="4801314"/>
          </a:xfrm>
          <a:prstGeom prst="rect">
            <a:avLst/>
          </a:prstGeom>
          <a:solidFill>
            <a:schemeClr val="tx1">
              <a:lumMod val="95000"/>
            </a:schemeClr>
          </a:solidFill>
        </p:spPr>
        <p:txBody>
          <a:bodyPr wrap="square">
            <a:spAutoFit/>
          </a:bodyPr>
          <a:lstStyle>
            <a:defPPr>
              <a:defRPr lang="en-US"/>
            </a:defPPr>
            <a:lvl1pPr algn="ctr">
              <a:defRPr>
                <a:solidFill>
                  <a:schemeClr val="bg1"/>
                </a:solidFill>
                <a:effectLst/>
                <a:latin typeface="Arial" panose="020B0604020202020204" pitchFamily="34" charset="0"/>
                <a:ea typeface="Times New Roman" panose="02020603050405020304" pitchFamily="18" charset="0"/>
                <a:cs typeface="Arial" panose="020B0604020202020204" pitchFamily="34" charset="0"/>
              </a:defRPr>
            </a:lvl1pPr>
          </a:lstStyle>
          <a:p>
            <a:r>
              <a:rPr lang="en-US" b="1" dirty="0">
                <a:solidFill>
                  <a:schemeClr val="accent2">
                    <a:lumMod val="50000"/>
                  </a:schemeClr>
                </a:solidFill>
              </a:rPr>
              <a:t>3-</a:t>
            </a:r>
            <a:r>
              <a:rPr lang="en-US" dirty="0"/>
              <a:t> On the point concerning the use of databases for customs valuation, the Italian Supreme Court has taken a stricter line than that expressed by the European court. In cases concerning the Customs Agency's use of national databases (such as the M.E.R.C.E. or T.H.E.S.E.U.S. systems) to derive the value of similar goods, the Court of Cassation has clarified that </a:t>
            </a:r>
            <a:r>
              <a:rPr lang="en-US" b="1" dirty="0"/>
              <a:t>the Customs Agency's claim must be considered illegitimate if the adjustment was made by drawing the values subsequently used as a basis for the assessment from the 'M.E.R.C.E. data warehouse' </a:t>
            </a:r>
            <a:r>
              <a:rPr lang="en-US" dirty="0"/>
              <a:t>(Cass, Sec. V, 17 January 2019, no. 1115)</a:t>
            </a:r>
          </a:p>
          <a:p>
            <a:endParaRPr lang="en-US" dirty="0"/>
          </a:p>
          <a:p>
            <a:r>
              <a:rPr lang="en-US" dirty="0"/>
              <a:t>Unlike the Court of Justice, the Italian Supreme Court makes it clear, in fact, that the </a:t>
            </a:r>
            <a:r>
              <a:rPr lang="en-US" b="1" dirty="0"/>
              <a:t>Agency's 'well-founded doubts' cannot be based exclusively on data extrapolated from the M.E.R.C.E. database</a:t>
            </a:r>
            <a:r>
              <a:rPr lang="en-US" dirty="0"/>
              <a:t>. In particular, the Supreme Court has clearly ruled that any method of inductive determination of values must be based on objective and reliable surveys, </a:t>
            </a:r>
            <a:r>
              <a:rPr lang="en-US" dirty="0" err="1"/>
              <a:t>referrering</a:t>
            </a:r>
            <a:r>
              <a:rPr lang="en-US" dirty="0"/>
              <a:t> to the concrete case and established at the outcome of a procedure that guarantees sufficient guarantees of </a:t>
            </a:r>
            <a:r>
              <a:rPr lang="en-US" dirty="0" err="1"/>
              <a:t>scientificity</a:t>
            </a:r>
            <a:r>
              <a:rPr lang="en-US" dirty="0"/>
              <a:t>, extended statistical basis and as-</a:t>
            </a:r>
            <a:r>
              <a:rPr lang="en-US" dirty="0" err="1"/>
              <a:t>sessability</a:t>
            </a:r>
            <a:r>
              <a:rPr lang="en-US" dirty="0"/>
              <a:t> by judges and private operators</a:t>
            </a:r>
          </a:p>
        </p:txBody>
      </p:sp>
    </p:spTree>
    <p:extLst>
      <p:ext uri="{BB962C8B-B14F-4D97-AF65-F5344CB8AC3E}">
        <p14:creationId xmlns:p14="http://schemas.microsoft.com/office/powerpoint/2010/main" val="3289866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52073" y="6241239"/>
            <a:ext cx="7344816"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Tw Cen MT"/>
              <a:ea typeface="+mn-ea"/>
              <a:cs typeface="+mn-cs"/>
            </a:endParaRPr>
          </a:p>
        </p:txBody>
      </p:sp>
      <p:pic>
        <p:nvPicPr>
          <p:cNvPr id="6" name="Picture 2" descr="Y:\Scambio\Manuale Diritto Doganale\II edizione\varie 2\Logo Armella  Associati.jpg"/>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8426301" y="6086955"/>
            <a:ext cx="641229" cy="641229"/>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247;p1">
            <a:extLst>
              <a:ext uri="{FF2B5EF4-FFF2-40B4-BE49-F238E27FC236}">
                <a16:creationId xmlns:a16="http://schemas.microsoft.com/office/drawing/2014/main" id="{D1A1D27D-8779-4B5C-AA62-1E27D38F1211}"/>
              </a:ext>
            </a:extLst>
          </p:cNvPr>
          <p:cNvSpPr/>
          <p:nvPr/>
        </p:nvSpPr>
        <p:spPr>
          <a:xfrm>
            <a:off x="2000250" y="1500188"/>
            <a:ext cx="5450306" cy="3857625"/>
          </a:xfrm>
          <a:prstGeom prst="rect">
            <a:avLst/>
          </a:prstGeom>
          <a:noFill/>
          <a:ln>
            <a:noFill/>
          </a:ln>
        </p:spPr>
        <p:txBody>
          <a:bodyPr spcFirstLastPara="1" wrap="square" lIns="51426" tIns="25713" rIns="51426" bIns="25713" anchor="ctr" anchorCtr="0">
            <a:noAutofit/>
          </a:bodyPr>
          <a:lstStyle/>
          <a:p>
            <a:pPr algn="ctr"/>
            <a:endParaRPr sz="1013">
              <a:solidFill>
                <a:schemeClr val="dk1"/>
              </a:solidFill>
              <a:latin typeface="Calibri"/>
              <a:ea typeface="Calibri"/>
              <a:cs typeface="Calibri"/>
              <a:sym typeface="Calibri"/>
            </a:endParaRPr>
          </a:p>
        </p:txBody>
      </p:sp>
      <p:sp>
        <p:nvSpPr>
          <p:cNvPr id="12" name="Google Shape;248;p1">
            <a:extLst>
              <a:ext uri="{FF2B5EF4-FFF2-40B4-BE49-F238E27FC236}">
                <a16:creationId xmlns:a16="http://schemas.microsoft.com/office/drawing/2014/main" id="{9DE23E5B-09D5-4E3F-AAA7-687B140E1D97}"/>
              </a:ext>
            </a:extLst>
          </p:cNvPr>
          <p:cNvSpPr txBox="1"/>
          <p:nvPr/>
        </p:nvSpPr>
        <p:spPr>
          <a:xfrm>
            <a:off x="3459517" y="3563310"/>
            <a:ext cx="2224968" cy="211011"/>
          </a:xfrm>
          <a:prstGeom prst="rect">
            <a:avLst/>
          </a:prstGeom>
          <a:noFill/>
          <a:ln>
            <a:noFill/>
          </a:ln>
        </p:spPr>
        <p:txBody>
          <a:bodyPr spcFirstLastPara="1" wrap="square" lIns="51426" tIns="25713" rIns="51426" bIns="25713" anchor="t" anchorCtr="0">
            <a:normAutofit/>
          </a:bodyPr>
          <a:lstStyle/>
          <a:p>
            <a:pPr algn="ctr">
              <a:lnSpc>
                <a:spcPct val="158823"/>
              </a:lnSpc>
              <a:buClr>
                <a:schemeClr val="lt1"/>
              </a:buClr>
              <a:buSzPts val="1275"/>
            </a:pPr>
            <a:r>
              <a:rPr lang="it-IT" sz="638">
                <a:solidFill>
                  <a:schemeClr val="lt1"/>
                </a:solidFill>
                <a:latin typeface="Poppins SemiBold"/>
                <a:ea typeface="Poppins SemiBold"/>
                <a:cs typeface="Poppins SemiBold"/>
                <a:sym typeface="Poppins SemiBold"/>
              </a:rPr>
              <a:t>THE POWERPOINT PRESENTATION</a:t>
            </a:r>
            <a:endParaRPr sz="638">
              <a:solidFill>
                <a:schemeClr val="lt1"/>
              </a:solidFill>
              <a:latin typeface="Lora"/>
              <a:ea typeface="Lora"/>
              <a:cs typeface="Lora"/>
              <a:sym typeface="Lora"/>
            </a:endParaRPr>
          </a:p>
        </p:txBody>
      </p:sp>
      <p:sp>
        <p:nvSpPr>
          <p:cNvPr id="15" name="AutoShape 2" descr="Ordine dei Dottori Commercialisti ed Esperti Contabili di Genova - Home |  Facebook">
            <a:extLst>
              <a:ext uri="{FF2B5EF4-FFF2-40B4-BE49-F238E27FC236}">
                <a16:creationId xmlns:a16="http://schemas.microsoft.com/office/drawing/2014/main" id="{FBC869D5-19FE-48A5-ABCB-4A3BBEDA437F}"/>
              </a:ext>
            </a:extLst>
          </p:cNvPr>
          <p:cNvSpPr>
            <a:spLocks noChangeAspect="1" noChangeArrowheads="1"/>
          </p:cNvSpPr>
          <p:nvPr/>
        </p:nvSpPr>
        <p:spPr bwMode="auto">
          <a:xfrm>
            <a:off x="4254366" y="311145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endParaRPr>
          </a:p>
        </p:txBody>
      </p:sp>
      <p:sp>
        <p:nvSpPr>
          <p:cNvPr id="16" name="CasellaDiTesto 1">
            <a:extLst>
              <a:ext uri="{FF2B5EF4-FFF2-40B4-BE49-F238E27FC236}">
                <a16:creationId xmlns:a16="http://schemas.microsoft.com/office/drawing/2014/main" id="{F8A41BE6-F1C7-448C-96AB-5A98626B7D68}"/>
              </a:ext>
            </a:extLst>
          </p:cNvPr>
          <p:cNvSpPr txBox="1"/>
          <p:nvPr/>
        </p:nvSpPr>
        <p:spPr>
          <a:xfrm>
            <a:off x="1244361" y="2734546"/>
            <a:ext cx="1107996" cy="369332"/>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17" name="Picture 2" descr="C:\Users\zepponi\Desktop\studio armella.PNG">
            <a:extLst>
              <a:ext uri="{FF2B5EF4-FFF2-40B4-BE49-F238E27FC236}">
                <a16:creationId xmlns:a16="http://schemas.microsoft.com/office/drawing/2014/main" id="{9A4C7A15-D4EC-458C-8B36-54D083F62FD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95" r="6221"/>
          <a:stretch/>
        </p:blipFill>
        <p:spPr bwMode="auto">
          <a:xfrm>
            <a:off x="652402" y="203462"/>
            <a:ext cx="5844710" cy="1776356"/>
          </a:xfrm>
          <a:prstGeom prst="rect">
            <a:avLst/>
          </a:prstGeom>
          <a:noFill/>
          <a:extLst>
            <a:ext uri="{909E8E84-426E-40DD-AFC4-6F175D3DCCD1}">
              <a14:hiddenFill xmlns:a14="http://schemas.microsoft.com/office/drawing/2010/main">
                <a:solidFill>
                  <a:srgbClr val="FFFFFF"/>
                </a:solidFill>
              </a14:hiddenFill>
            </a:ext>
          </a:extLst>
        </p:spPr>
      </p:pic>
      <p:sp>
        <p:nvSpPr>
          <p:cNvPr id="18" name="CasellaDiTesto 17">
            <a:extLst>
              <a:ext uri="{FF2B5EF4-FFF2-40B4-BE49-F238E27FC236}">
                <a16:creationId xmlns:a16="http://schemas.microsoft.com/office/drawing/2014/main" id="{22FED81A-D0CD-4AC9-A268-5188D6631E31}"/>
              </a:ext>
            </a:extLst>
          </p:cNvPr>
          <p:cNvSpPr txBox="1"/>
          <p:nvPr/>
        </p:nvSpPr>
        <p:spPr>
          <a:xfrm>
            <a:off x="4289279" y="2734547"/>
            <a:ext cx="4203416" cy="3062313"/>
          </a:xfrm>
          <a:prstGeom prst="rect">
            <a:avLst/>
          </a:prstGeom>
          <a:solidFill>
            <a:schemeClr val="tx1">
              <a:lumMod val="95000"/>
            </a:schemeClr>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Thank </a:t>
            </a:r>
            <a:r>
              <a:rPr kumimoji="0" lang="it-IT" sz="16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you</a:t>
            </a:r>
            <a:r>
              <a:rPr kumimoji="0" lang="it-IT"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for </a:t>
            </a:r>
            <a:r>
              <a:rPr kumimoji="0" lang="it-IT" sz="16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your</a:t>
            </a:r>
            <a:r>
              <a:rPr kumimoji="0" lang="it-IT"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it-IT" sz="16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attention</a:t>
            </a:r>
            <a:r>
              <a:rPr kumimoji="0" lang="it-IT"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lang="it-IT" sz="1600" kern="0" dirty="0">
                <a:solidFill>
                  <a:prstClr val="black"/>
                </a:solidFill>
                <a:latin typeface="Arial" panose="020B0604020202020204" pitchFamily="34" charset="0"/>
                <a:cs typeface="Arial" panose="020B0604020202020204" pitchFamily="34" charset="0"/>
              </a:rPr>
              <a:t>For </a:t>
            </a:r>
            <a:r>
              <a:rPr lang="it-IT" sz="1600" kern="0" dirty="0" err="1">
                <a:solidFill>
                  <a:prstClr val="black"/>
                </a:solidFill>
                <a:latin typeface="Arial" panose="020B0604020202020204" pitchFamily="34" charset="0"/>
                <a:cs typeface="Arial" panose="020B0604020202020204" pitchFamily="34" charset="0"/>
              </a:rPr>
              <a:t>questions</a:t>
            </a:r>
            <a:r>
              <a:rPr lang="it-IT" sz="1600" kern="0" dirty="0">
                <a:solidFill>
                  <a:prstClr val="black"/>
                </a:solidFill>
                <a:latin typeface="Arial" panose="020B0604020202020204" pitchFamily="34" charset="0"/>
                <a:cs typeface="Arial" panose="020B0604020202020204" pitchFamily="34" charset="0"/>
              </a:rPr>
              <a:t> and opinions</a:t>
            </a:r>
            <a:endParaRPr kumimoji="0" lang="it-IT"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600" b="0" i="0" u="none" strike="noStrike" kern="0" cap="none" spc="0" normalizeH="0" baseline="0" noProof="0" dirty="0">
              <a:ln>
                <a:noFill/>
              </a:ln>
              <a:solidFill>
                <a:srgbClr val="629DD1">
                  <a:lumMod val="75000"/>
                </a:srgbClr>
              </a:solidFill>
              <a:effectLst/>
              <a:uLnTx/>
              <a:uFillTx/>
              <a:latin typeface="Arial" panose="020B0604020202020204" pitchFamily="34" charset="0"/>
              <a:cs typeface="Arial" panose="020B060402020202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6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Sara Armella</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600" b="0" i="0" u="none" strike="noStrike" kern="0" cap="none" spc="0" normalizeH="0" baseline="0" noProof="0" dirty="0">
                <a:ln>
                  <a:noFill/>
                </a:ln>
                <a:solidFill>
                  <a:schemeClr val="accent1"/>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armella@studioarmella.com</a:t>
            </a:r>
            <a:endParaRPr kumimoji="0" lang="it-IT" sz="1600" b="0" i="0" u="none" strike="noStrike" kern="0" cap="none" spc="0" normalizeH="0" baseline="0" noProof="0" dirty="0">
              <a:ln>
                <a:noFill/>
              </a:ln>
              <a:solidFill>
                <a:schemeClr val="accent1"/>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6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6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Studio Legale Armella &amp; Associati</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600" b="0" i="0" u="none" strike="noStrike" kern="0" cap="none" spc="0" normalizeH="0" baseline="0" noProof="0" dirty="0">
                <a:ln>
                  <a:noFill/>
                </a:ln>
                <a:solidFill>
                  <a:schemeClr val="accent1"/>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www.studioarmella.com</a:t>
            </a:r>
            <a:r>
              <a:rPr kumimoji="0" lang="it-IT" sz="1600" b="0" i="0" u="none" strike="noStrike" kern="0" cap="none" spc="0" normalizeH="0" baseline="0" noProof="0" dirty="0">
                <a:ln>
                  <a:noFill/>
                </a:ln>
                <a:solidFill>
                  <a:schemeClr val="accent1"/>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600" b="0" i="0" u="none" strike="noStrike" kern="0" cap="none" spc="0" normalizeH="0" baseline="0" noProof="0" dirty="0">
              <a:ln>
                <a:noFill/>
              </a:ln>
              <a:solidFill>
                <a:schemeClr val="accent1"/>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a:p>
            <a:pPr marL="0" marR="0" lvl="0" indent="0" algn="ctr" defTabSz="457200" eaLnBrk="1" fontAlgn="auto" latinLnBrk="0" hangingPunct="1">
              <a:lnSpc>
                <a:spcPct val="107000"/>
              </a:lnSpc>
              <a:spcBef>
                <a:spcPts val="0"/>
              </a:spcBef>
              <a:spcAft>
                <a:spcPts val="800"/>
              </a:spcAft>
              <a:buClrTx/>
              <a:buSzTx/>
              <a:buFontTx/>
              <a:buNone/>
              <a:tabLst/>
              <a:defRPr/>
            </a:pPr>
            <a:r>
              <a:rPr kumimoji="0" lang="it-IT"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Follow </a:t>
            </a:r>
            <a:r>
              <a:rPr kumimoji="0" lang="it-IT" sz="16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us</a:t>
            </a:r>
            <a:r>
              <a:rPr kumimoji="0" lang="it-IT"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on </a:t>
            </a:r>
            <a:r>
              <a:rPr kumimoji="0" lang="it-IT" sz="1600" b="0" i="0" u="sng" strike="noStrike" kern="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Linkedin</a:t>
            </a:r>
            <a:r>
              <a:rPr kumimoji="0" lang="it-IT"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 Studio Legale Armella &amp; Associati</a:t>
            </a:r>
          </a:p>
        </p:txBody>
      </p:sp>
      <p:pic>
        <p:nvPicPr>
          <p:cNvPr id="3" name="Immagine 2">
            <a:extLst>
              <a:ext uri="{FF2B5EF4-FFF2-40B4-BE49-F238E27FC236}">
                <a16:creationId xmlns:a16="http://schemas.microsoft.com/office/drawing/2014/main" id="{2DE62AC1-365E-A572-EDFE-7888178EC94E}"/>
              </a:ext>
            </a:extLst>
          </p:cNvPr>
          <p:cNvPicPr>
            <a:picLocks noChangeAspect="1"/>
          </p:cNvPicPr>
          <p:nvPr/>
        </p:nvPicPr>
        <p:blipFill>
          <a:blip r:embed="rId9"/>
          <a:stretch>
            <a:fillRect/>
          </a:stretch>
        </p:blipFill>
        <p:spPr>
          <a:xfrm>
            <a:off x="651305" y="2056016"/>
            <a:ext cx="3044918" cy="4266201"/>
          </a:xfrm>
          <a:prstGeom prst="rect">
            <a:avLst/>
          </a:prstGeom>
        </p:spPr>
      </p:pic>
    </p:spTree>
    <p:extLst>
      <p:ext uri="{BB962C8B-B14F-4D97-AF65-F5344CB8AC3E}">
        <p14:creationId xmlns:p14="http://schemas.microsoft.com/office/powerpoint/2010/main" val="3433492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52073" y="6241239"/>
            <a:ext cx="7344816"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Tw Cen MT"/>
              <a:ea typeface="+mn-ea"/>
              <a:cs typeface="+mn-cs"/>
            </a:endParaRPr>
          </a:p>
        </p:txBody>
      </p:sp>
      <p:pic>
        <p:nvPicPr>
          <p:cNvPr id="6" name="Picture 2" descr="Y:\Scambio\Manuale Diritto Doganale\II edizione\varie 2\Logo Armella  Associati.jpg"/>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8426301" y="6086955"/>
            <a:ext cx="641229" cy="641229"/>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1403648" y="433691"/>
            <a:ext cx="6336704" cy="523220"/>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Customs value</a:t>
            </a:r>
          </a:p>
        </p:txBody>
      </p:sp>
      <p:sp>
        <p:nvSpPr>
          <p:cNvPr id="9" name="Rettangolo 8">
            <a:extLst>
              <a:ext uri="{FF2B5EF4-FFF2-40B4-BE49-F238E27FC236}">
                <a16:creationId xmlns:a16="http://schemas.microsoft.com/office/drawing/2014/main" id="{44863506-BB95-47EF-A208-1D47E5A63F85}"/>
              </a:ext>
            </a:extLst>
          </p:cNvPr>
          <p:cNvSpPr/>
          <p:nvPr/>
        </p:nvSpPr>
        <p:spPr>
          <a:xfrm>
            <a:off x="2368760" y="6155538"/>
            <a:ext cx="590465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a:ln>
                  <a:noFill/>
                </a:ln>
                <a:solidFill>
                  <a:srgbClr val="FFFFFF">
                    <a:lumMod val="85000"/>
                  </a:srgbClr>
                </a:solidFill>
                <a:effectLst/>
                <a:uLnTx/>
                <a:uFillTx/>
                <a:latin typeface="Tw Cen MT"/>
                <a:ea typeface="+mn-ea"/>
                <a:cs typeface="+mn-cs"/>
              </a:rPr>
              <a:t>I testi e i commenti riportati nelle schede che precedono,  ancorché frutto di un’attenta analisi e valutazione, devono intendersi forniti senza alcuna responsabilità. Copyright riservato. E’ vietata ogni riproduzione, anche parziale.</a:t>
            </a:r>
          </a:p>
        </p:txBody>
      </p:sp>
      <p:sp>
        <p:nvSpPr>
          <p:cNvPr id="3" name="Segnaposto numero diapositiva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9E3B58-DBBE-4591-9F77-BBA2E6CE9237}" type="slidenum">
              <a:rPr kumimoji="0" lang="it-IT" sz="1400" b="1" i="0" u="none" strike="noStrike" kern="1200" cap="none" spc="0" normalizeH="0" baseline="0" noProof="0" smtClean="0">
                <a:ln>
                  <a:noFill/>
                </a:ln>
                <a:solidFill>
                  <a:srgbClr val="629DD1"/>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it-IT" sz="1400" b="1" i="0" u="none" strike="noStrike" kern="1200" cap="none" spc="0" normalizeH="0" baseline="0" noProof="0" dirty="0">
              <a:ln>
                <a:noFill/>
              </a:ln>
              <a:solidFill>
                <a:srgbClr val="629DD1"/>
              </a:solidFill>
              <a:effectLst/>
              <a:uLnTx/>
              <a:uFillTx/>
              <a:latin typeface="Tw Cen MT"/>
              <a:ea typeface="+mn-ea"/>
              <a:cs typeface="+mn-cs"/>
            </a:endParaRPr>
          </a:p>
        </p:txBody>
      </p:sp>
      <p:sp>
        <p:nvSpPr>
          <p:cNvPr id="10" name="CasellaDiTesto 9">
            <a:extLst>
              <a:ext uri="{FF2B5EF4-FFF2-40B4-BE49-F238E27FC236}">
                <a16:creationId xmlns:a16="http://schemas.microsoft.com/office/drawing/2014/main" id="{7C1FD50B-05C8-D36A-1762-3797AAB0CA05}"/>
              </a:ext>
            </a:extLst>
          </p:cNvPr>
          <p:cNvSpPr txBox="1"/>
          <p:nvPr/>
        </p:nvSpPr>
        <p:spPr>
          <a:xfrm>
            <a:off x="388519" y="1193262"/>
            <a:ext cx="7739481" cy="2862322"/>
          </a:xfrm>
          <a:prstGeom prst="rect">
            <a:avLst/>
          </a:prstGeom>
          <a:solidFill>
            <a:schemeClr val="tx1">
              <a:lumMod val="95000"/>
            </a:schemeClr>
          </a:solidFill>
        </p:spPr>
        <p:txBody>
          <a:bodyPr wrap="square">
            <a:spAutoFit/>
          </a:bodyPr>
          <a:lstStyle/>
          <a:p>
            <a:pPr algn="ctr"/>
            <a:r>
              <a:rPr lang="en-US"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The value of goods represents the taxable base on which both customs duties and internal taxation, VAT and excise duties, are settled, so that their correct application is of </a:t>
            </a:r>
            <a:r>
              <a:rPr lang="en-US"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fundamental importance not only for border taxation, but also for the correct settlement of national indirect taxes</a:t>
            </a:r>
          </a:p>
          <a:p>
            <a:pPr algn="ctr"/>
            <a:endParaRPr lang="it-IT"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ctr"/>
            <a:r>
              <a:rPr lang="en-US"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The determination of the customs value is also extremely important where the transaction takes advantage of a </a:t>
            </a:r>
            <a:r>
              <a:rPr lang="en-US"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zero duty</a:t>
            </a:r>
            <a:r>
              <a:rPr lang="en-US"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in implementation of a Free Trade Agreement, because this value will be the taxable base on which other internal taxes due upon importation will be settled</a:t>
            </a:r>
            <a:endParaRPr lang="it-IT"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1" name="Immagine 10">
            <a:extLst>
              <a:ext uri="{FF2B5EF4-FFF2-40B4-BE49-F238E27FC236}">
                <a16:creationId xmlns:a16="http://schemas.microsoft.com/office/drawing/2014/main" id="{34D906F2-ACA8-A62F-1FCB-0832143A28EE}"/>
              </a:ext>
            </a:extLst>
          </p:cNvPr>
          <p:cNvPicPr>
            <a:picLocks noChangeAspect="1"/>
          </p:cNvPicPr>
          <p:nvPr/>
        </p:nvPicPr>
        <p:blipFill>
          <a:blip r:embed="rId5"/>
          <a:stretch>
            <a:fillRect/>
          </a:stretch>
        </p:blipFill>
        <p:spPr>
          <a:xfrm>
            <a:off x="6272778" y="4291936"/>
            <a:ext cx="2377646" cy="1566808"/>
          </a:xfrm>
          <a:prstGeom prst="rect">
            <a:avLst/>
          </a:prstGeom>
        </p:spPr>
      </p:pic>
    </p:spTree>
    <p:extLst>
      <p:ext uri="{BB962C8B-B14F-4D97-AF65-F5344CB8AC3E}">
        <p14:creationId xmlns:p14="http://schemas.microsoft.com/office/powerpoint/2010/main" val="1925284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52073" y="6241239"/>
            <a:ext cx="7344816"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Tw Cen MT"/>
              <a:ea typeface="+mn-ea"/>
              <a:cs typeface="+mn-cs"/>
            </a:endParaRPr>
          </a:p>
        </p:txBody>
      </p:sp>
      <p:pic>
        <p:nvPicPr>
          <p:cNvPr id="6" name="Picture 2" descr="Y:\Scambio\Manuale Diritto Doganale\II edizione\varie 2\Logo Armella  Associati.jpg"/>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8426301" y="6086955"/>
            <a:ext cx="641229" cy="641229"/>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304801" y="970272"/>
            <a:ext cx="2886565" cy="1384995"/>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800" b="1" dirty="0">
                <a:solidFill>
                  <a:srgbClr val="000099"/>
                </a:solidFill>
                <a:latin typeface="Arial" panose="020B0604020202020204" pitchFamily="34" charset="0"/>
                <a:cs typeface="Arial" panose="020B0604020202020204" pitchFamily="34" charset="0"/>
              </a:rPr>
              <a:t>WCO and WTO principles on customs value </a:t>
            </a:r>
            <a:endParaRPr kumimoji="0" lang="en-US" altLang="en-US" sz="28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endParaRPr>
          </a:p>
        </p:txBody>
      </p:sp>
      <p:sp>
        <p:nvSpPr>
          <p:cNvPr id="9" name="Rettangolo 8">
            <a:extLst>
              <a:ext uri="{FF2B5EF4-FFF2-40B4-BE49-F238E27FC236}">
                <a16:creationId xmlns:a16="http://schemas.microsoft.com/office/drawing/2014/main" id="{44863506-BB95-47EF-A208-1D47E5A63F85}"/>
              </a:ext>
            </a:extLst>
          </p:cNvPr>
          <p:cNvSpPr/>
          <p:nvPr/>
        </p:nvSpPr>
        <p:spPr>
          <a:xfrm>
            <a:off x="2368760" y="6155538"/>
            <a:ext cx="590465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a:ln>
                  <a:noFill/>
                </a:ln>
                <a:solidFill>
                  <a:srgbClr val="FFFFFF">
                    <a:lumMod val="85000"/>
                  </a:srgbClr>
                </a:solidFill>
                <a:effectLst/>
                <a:uLnTx/>
                <a:uFillTx/>
                <a:latin typeface="Tw Cen MT"/>
                <a:ea typeface="+mn-ea"/>
                <a:cs typeface="+mn-cs"/>
              </a:rPr>
              <a:t>I testi e i commenti riportati nelle schede che precedono,  ancorché frutto di un’attenta analisi e valutazione, devono intendersi forniti senza alcuna responsabilità. Copyright riservato. E’ vietata ogni riproduzione, anche parziale.</a:t>
            </a:r>
          </a:p>
        </p:txBody>
      </p:sp>
      <p:sp>
        <p:nvSpPr>
          <p:cNvPr id="3" name="Segnaposto numero diapositiva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9E3B58-DBBE-4591-9F77-BBA2E6CE9237}" type="slidenum">
              <a:rPr kumimoji="0" lang="it-IT" sz="1400" b="1" i="0" u="none" strike="noStrike" kern="1200" cap="none" spc="0" normalizeH="0" baseline="0" noProof="0" smtClean="0">
                <a:ln>
                  <a:noFill/>
                </a:ln>
                <a:solidFill>
                  <a:srgbClr val="629DD1"/>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it-IT" sz="1400" b="1" i="0" u="none" strike="noStrike" kern="1200" cap="none" spc="0" normalizeH="0" baseline="0" noProof="0" dirty="0">
              <a:ln>
                <a:noFill/>
              </a:ln>
              <a:solidFill>
                <a:srgbClr val="629DD1"/>
              </a:solidFill>
              <a:effectLst/>
              <a:uLnTx/>
              <a:uFillTx/>
              <a:latin typeface="Tw Cen MT"/>
              <a:ea typeface="+mn-ea"/>
              <a:cs typeface="+mn-cs"/>
            </a:endParaRPr>
          </a:p>
        </p:txBody>
      </p:sp>
      <p:sp>
        <p:nvSpPr>
          <p:cNvPr id="5" name="CasellaDiTesto 4">
            <a:extLst>
              <a:ext uri="{FF2B5EF4-FFF2-40B4-BE49-F238E27FC236}">
                <a16:creationId xmlns:a16="http://schemas.microsoft.com/office/drawing/2014/main" id="{D606361D-C74C-F655-25FC-ABD66548E384}"/>
              </a:ext>
            </a:extLst>
          </p:cNvPr>
          <p:cNvSpPr txBox="1"/>
          <p:nvPr/>
        </p:nvSpPr>
        <p:spPr>
          <a:xfrm>
            <a:off x="3409928" y="584828"/>
            <a:ext cx="5596811" cy="5355312"/>
          </a:xfrm>
          <a:prstGeom prst="rect">
            <a:avLst/>
          </a:prstGeom>
          <a:solidFill>
            <a:schemeClr val="tx1">
              <a:lumMod val="95000"/>
            </a:schemeClr>
          </a:solidFill>
        </p:spPr>
        <p:txBody>
          <a:bodyPr wrap="square">
            <a:spAutoFit/>
          </a:bodyPr>
          <a:lstStyle>
            <a:defPPr>
              <a:defRPr lang="en-US"/>
            </a:defPPr>
            <a:lvl1pPr algn="ctr">
              <a:defRPr>
                <a:solidFill>
                  <a:schemeClr val="bg1"/>
                </a:solidFill>
                <a:effectLst/>
                <a:latin typeface="Arial" panose="020B0604020202020204" pitchFamily="34" charset="0"/>
                <a:ea typeface="Times New Roman" panose="02020603050405020304" pitchFamily="18" charset="0"/>
                <a:cs typeface="Arial" panose="020B0604020202020204" pitchFamily="34" charset="0"/>
              </a:defRPr>
            </a:lvl1pPr>
          </a:lstStyle>
          <a:p>
            <a:r>
              <a:rPr lang="en-US" dirty="0"/>
              <a:t>Customs value is defined by international law as the </a:t>
            </a:r>
            <a:r>
              <a:rPr lang="en-US" b="1" dirty="0"/>
              <a:t>'current value</a:t>
            </a:r>
            <a:r>
              <a:rPr lang="en-US" dirty="0"/>
              <a:t>', understood as the </a:t>
            </a:r>
            <a:r>
              <a:rPr lang="en-US" b="1" dirty="0"/>
              <a:t>selling price </a:t>
            </a:r>
            <a:r>
              <a:rPr lang="en-US" dirty="0"/>
              <a:t>of goods in an open market with free competition </a:t>
            </a:r>
          </a:p>
          <a:p>
            <a:r>
              <a:rPr lang="en-US" dirty="0"/>
              <a:t>(Art. VII of the WTO Agreement)</a:t>
            </a:r>
          </a:p>
          <a:p>
            <a:endParaRPr lang="en-US" dirty="0"/>
          </a:p>
          <a:p>
            <a:r>
              <a:rPr lang="en-US" dirty="0"/>
              <a:t>This definition is further specified in the WTO Agreement on customs valuation, under which the primary method for defining the customs value of goods is the '</a:t>
            </a:r>
            <a:r>
              <a:rPr lang="en-US" b="1" dirty="0"/>
              <a:t>transaction value</a:t>
            </a:r>
            <a:r>
              <a:rPr lang="en-US" dirty="0"/>
              <a:t>', i.e. the price actually paid or payable for the specific imported goods</a:t>
            </a:r>
          </a:p>
          <a:p>
            <a:endParaRPr lang="it-IT" dirty="0"/>
          </a:p>
          <a:p>
            <a:r>
              <a:rPr lang="en-US" dirty="0"/>
              <a:t>According to the Technical Committee on Value of the World Customs </a:t>
            </a:r>
            <a:r>
              <a:rPr lang="en-US" dirty="0" err="1"/>
              <a:t>Organisation</a:t>
            </a:r>
            <a:r>
              <a:rPr lang="en-US" dirty="0"/>
              <a:t> (WCO), "</a:t>
            </a:r>
            <a:r>
              <a:rPr lang="en-US" b="1" dirty="0"/>
              <a:t>the transaction value method aims to give prominence to the substance of the entire pre-import trade transaction, including economic (input) contributions and transactions related to the transaction</a:t>
            </a:r>
            <a:r>
              <a:rPr lang="en-US" dirty="0"/>
              <a:t>"</a:t>
            </a:r>
            <a:endParaRPr lang="it-IT" dirty="0"/>
          </a:p>
        </p:txBody>
      </p:sp>
      <p:pic>
        <p:nvPicPr>
          <p:cNvPr id="12" name="Immagine 11">
            <a:extLst>
              <a:ext uri="{FF2B5EF4-FFF2-40B4-BE49-F238E27FC236}">
                <a16:creationId xmlns:a16="http://schemas.microsoft.com/office/drawing/2014/main" id="{0DF66E40-0C35-F584-68A3-52EA4F7B1B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498" y="3262484"/>
            <a:ext cx="2375170" cy="1900136"/>
          </a:xfrm>
          <a:prstGeom prst="rect">
            <a:avLst/>
          </a:prstGeom>
        </p:spPr>
      </p:pic>
    </p:spTree>
    <p:extLst>
      <p:ext uri="{BB962C8B-B14F-4D97-AF65-F5344CB8AC3E}">
        <p14:creationId xmlns:p14="http://schemas.microsoft.com/office/powerpoint/2010/main" val="1839777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52073" y="6241239"/>
            <a:ext cx="7344816"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Tw Cen MT"/>
              <a:ea typeface="+mn-ea"/>
              <a:cs typeface="+mn-cs"/>
            </a:endParaRPr>
          </a:p>
        </p:txBody>
      </p:sp>
      <p:pic>
        <p:nvPicPr>
          <p:cNvPr id="6" name="Picture 2" descr="Y:\Scambio\Manuale Diritto Doganale\II edizione\varie 2\Logo Armella  Associati.jpg"/>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8426301" y="6086955"/>
            <a:ext cx="641229" cy="641229"/>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1399083" y="609600"/>
            <a:ext cx="6336704" cy="523220"/>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800" b="1" dirty="0">
                <a:solidFill>
                  <a:srgbClr val="000099"/>
                </a:solidFill>
                <a:latin typeface="Arial" panose="020B0604020202020204" pitchFamily="34" charset="0"/>
                <a:cs typeface="Arial" panose="020B0604020202020204" pitchFamily="34" charset="0"/>
              </a:rPr>
              <a:t>Customs value in UCC </a:t>
            </a:r>
            <a:endParaRPr kumimoji="0" lang="en-US" altLang="en-US" sz="28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endParaRPr>
          </a:p>
        </p:txBody>
      </p:sp>
      <p:sp>
        <p:nvSpPr>
          <p:cNvPr id="9" name="Rettangolo 8">
            <a:extLst>
              <a:ext uri="{FF2B5EF4-FFF2-40B4-BE49-F238E27FC236}">
                <a16:creationId xmlns:a16="http://schemas.microsoft.com/office/drawing/2014/main" id="{44863506-BB95-47EF-A208-1D47E5A63F85}"/>
              </a:ext>
            </a:extLst>
          </p:cNvPr>
          <p:cNvSpPr/>
          <p:nvPr/>
        </p:nvSpPr>
        <p:spPr>
          <a:xfrm>
            <a:off x="2368760" y="6155538"/>
            <a:ext cx="590465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a:ln>
                  <a:noFill/>
                </a:ln>
                <a:solidFill>
                  <a:srgbClr val="FFFFFF">
                    <a:lumMod val="85000"/>
                  </a:srgbClr>
                </a:solidFill>
                <a:effectLst/>
                <a:uLnTx/>
                <a:uFillTx/>
                <a:latin typeface="Tw Cen MT"/>
                <a:ea typeface="+mn-ea"/>
                <a:cs typeface="+mn-cs"/>
              </a:rPr>
              <a:t>I testi e i commenti riportati nelle schede che precedono,  ancorché frutto di un’attenta analisi e valutazione, devono intendersi forniti senza alcuna responsabilità. Copyright riservato. E’ vietata ogni riproduzione, anche parziale.</a:t>
            </a:r>
          </a:p>
        </p:txBody>
      </p:sp>
      <p:sp>
        <p:nvSpPr>
          <p:cNvPr id="3" name="Segnaposto numero diapositiva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9E3B58-DBBE-4591-9F77-BBA2E6CE9237}" type="slidenum">
              <a:rPr kumimoji="0" lang="it-IT" sz="1400" b="1" i="0" u="none" strike="noStrike" kern="1200" cap="none" spc="0" normalizeH="0" baseline="0" noProof="0" smtClean="0">
                <a:ln>
                  <a:noFill/>
                </a:ln>
                <a:solidFill>
                  <a:srgbClr val="629DD1"/>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it-IT" sz="1400" b="1" i="0" u="none" strike="noStrike" kern="1200" cap="none" spc="0" normalizeH="0" baseline="0" noProof="0" dirty="0">
              <a:ln>
                <a:noFill/>
              </a:ln>
              <a:solidFill>
                <a:srgbClr val="629DD1"/>
              </a:solidFill>
              <a:effectLst/>
              <a:uLnTx/>
              <a:uFillTx/>
              <a:latin typeface="Tw Cen MT"/>
              <a:ea typeface="+mn-ea"/>
              <a:cs typeface="+mn-cs"/>
            </a:endParaRPr>
          </a:p>
        </p:txBody>
      </p:sp>
      <p:sp>
        <p:nvSpPr>
          <p:cNvPr id="2" name="Rettangolo 1">
            <a:extLst>
              <a:ext uri="{FF2B5EF4-FFF2-40B4-BE49-F238E27FC236}">
                <a16:creationId xmlns:a16="http://schemas.microsoft.com/office/drawing/2014/main" id="{C817D283-39A6-29F1-A0E6-18E3394BBC1C}"/>
              </a:ext>
            </a:extLst>
          </p:cNvPr>
          <p:cNvSpPr/>
          <p:nvPr/>
        </p:nvSpPr>
        <p:spPr>
          <a:xfrm>
            <a:off x="1423686" y="1477987"/>
            <a:ext cx="7500326" cy="1015663"/>
          </a:xfrm>
          <a:prstGeom prst="rect">
            <a:avLst/>
          </a:prstGeom>
          <a:solidFill>
            <a:schemeClr val="tx2">
              <a:lumMod val="20000"/>
              <a:lumOff val="80000"/>
            </a:schemeClr>
          </a:solidFill>
        </p:spPr>
        <p:txBody>
          <a:bodyPr wrap="square">
            <a:spAutoFit/>
          </a:bodyPr>
          <a:lstStyle/>
          <a:p>
            <a:pPr algn="ctr"/>
            <a:r>
              <a:rPr lang="en-US" sz="2000" b="1" dirty="0">
                <a:solidFill>
                  <a:schemeClr val="bg1"/>
                </a:solidFill>
                <a:latin typeface="Arial" panose="020B0604020202020204" pitchFamily="34" charset="0"/>
                <a:cs typeface="Arial" panose="020B0604020202020204" pitchFamily="34" charset="0"/>
              </a:rPr>
              <a:t>The definitions provided at the international level have been faithfully transposed by the European Union rules governing the customs value of goods</a:t>
            </a:r>
            <a:endParaRPr lang="it-IT" sz="2000" b="1" dirty="0">
              <a:solidFill>
                <a:schemeClr val="bg1"/>
              </a:solidFill>
              <a:latin typeface="Arial" panose="020B0604020202020204" pitchFamily="34" charset="0"/>
              <a:cs typeface="Arial" panose="020B0604020202020204" pitchFamily="34" charset="0"/>
            </a:endParaRPr>
          </a:p>
        </p:txBody>
      </p:sp>
      <p:sp>
        <p:nvSpPr>
          <p:cNvPr id="8" name="Freccia a destra 7">
            <a:extLst>
              <a:ext uri="{FF2B5EF4-FFF2-40B4-BE49-F238E27FC236}">
                <a16:creationId xmlns:a16="http://schemas.microsoft.com/office/drawing/2014/main" id="{99B4582B-0CD6-7706-99CE-5CC2872D171D}"/>
              </a:ext>
            </a:extLst>
          </p:cNvPr>
          <p:cNvSpPr/>
          <p:nvPr/>
        </p:nvSpPr>
        <p:spPr>
          <a:xfrm>
            <a:off x="484751" y="1600436"/>
            <a:ext cx="738885" cy="462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6D8A5900-F17C-E506-6EAC-673F98E41D3A}"/>
              </a:ext>
            </a:extLst>
          </p:cNvPr>
          <p:cNvSpPr/>
          <p:nvPr/>
        </p:nvSpPr>
        <p:spPr>
          <a:xfrm>
            <a:off x="484751" y="2824850"/>
            <a:ext cx="8439261" cy="2862322"/>
          </a:xfrm>
          <a:prstGeom prst="rect">
            <a:avLst/>
          </a:prstGeom>
          <a:solidFill>
            <a:srgbClr val="F5F4F6"/>
          </a:solidFill>
        </p:spPr>
        <p:txBody>
          <a:bodyPr wrap="square">
            <a:spAutoFit/>
          </a:bodyPr>
          <a:lstStyle/>
          <a:p>
            <a:pPr algn="ctr"/>
            <a:r>
              <a:rPr lang="it-IT" b="1" dirty="0" err="1">
                <a:solidFill>
                  <a:schemeClr val="accent2">
                    <a:lumMod val="50000"/>
                  </a:schemeClr>
                </a:solidFill>
                <a:latin typeface="Arial" panose="020B0604020202020204" pitchFamily="34" charset="0"/>
                <a:cs typeface="Arial" panose="020B0604020202020204" pitchFamily="34" charset="0"/>
              </a:rPr>
              <a:t>Article</a:t>
            </a:r>
            <a:r>
              <a:rPr lang="it-IT" b="1" dirty="0">
                <a:solidFill>
                  <a:schemeClr val="accent2">
                    <a:lumMod val="50000"/>
                  </a:schemeClr>
                </a:solidFill>
                <a:latin typeface="Arial" panose="020B0604020202020204" pitchFamily="34" charset="0"/>
                <a:cs typeface="Arial" panose="020B0604020202020204" pitchFamily="34" charset="0"/>
              </a:rPr>
              <a:t> 70 UCC</a:t>
            </a:r>
          </a:p>
          <a:p>
            <a:pPr algn="ctr"/>
            <a:r>
              <a:rPr lang="it-IT" b="1" dirty="0">
                <a:solidFill>
                  <a:schemeClr val="accent2">
                    <a:lumMod val="50000"/>
                  </a:schemeClr>
                </a:solidFill>
                <a:latin typeface="Arial" panose="020B0604020202020204" pitchFamily="34" charset="0"/>
                <a:cs typeface="Arial" panose="020B0604020202020204" pitchFamily="34" charset="0"/>
              </a:rPr>
              <a:t>General rule</a:t>
            </a:r>
          </a:p>
          <a:p>
            <a:pPr algn="ctr"/>
            <a:endParaRPr lang="it-IT" dirty="0">
              <a:solidFill>
                <a:schemeClr val="bg1"/>
              </a:solidFill>
              <a:latin typeface="Arial" panose="020B0604020202020204" pitchFamily="34" charset="0"/>
              <a:cs typeface="Arial" panose="020B0604020202020204" pitchFamily="34" charset="0"/>
            </a:endParaRPr>
          </a:p>
          <a:p>
            <a:pPr algn="ctr"/>
            <a:r>
              <a:rPr lang="en-US" dirty="0">
                <a:solidFill>
                  <a:schemeClr val="bg1"/>
                </a:solidFill>
                <a:latin typeface="Arial" panose="020B0604020202020204" pitchFamily="34" charset="0"/>
                <a:cs typeface="Arial" panose="020B0604020202020204" pitchFamily="34" charset="0"/>
              </a:rPr>
              <a:t>The primary basis for the settlement of the debt is the transaction value, i.e. the price actually paid or payable for the goods when sold for export to the customs territory of the Union, adjusted if necessary</a:t>
            </a:r>
          </a:p>
          <a:p>
            <a:pPr algn="ctr"/>
            <a:endParaRPr lang="it-IT" i="1" dirty="0">
              <a:solidFill>
                <a:schemeClr val="bg1"/>
              </a:solidFill>
              <a:latin typeface="Arial" panose="020B0604020202020204" pitchFamily="34" charset="0"/>
              <a:cs typeface="Arial" panose="020B0604020202020204" pitchFamily="34" charset="0"/>
            </a:endParaRPr>
          </a:p>
          <a:p>
            <a:pPr algn="ctr"/>
            <a:r>
              <a:rPr lang="it-IT" b="1" u="sng" dirty="0">
                <a:solidFill>
                  <a:schemeClr val="accent2">
                    <a:lumMod val="50000"/>
                  </a:schemeClr>
                </a:solidFill>
                <a:latin typeface="Arial" panose="020B0604020202020204" pitchFamily="34" charset="0"/>
                <a:cs typeface="Arial" panose="020B0604020202020204" pitchFamily="34" charset="0"/>
              </a:rPr>
              <a:t>CUSTOMS VALUE</a:t>
            </a:r>
          </a:p>
          <a:p>
            <a:pPr algn="ctr"/>
            <a:r>
              <a:rPr lang="it-IT" b="1" u="sng" dirty="0" err="1">
                <a:solidFill>
                  <a:schemeClr val="accent2">
                    <a:lumMod val="50000"/>
                  </a:schemeClr>
                </a:solidFill>
                <a:latin typeface="Arial" panose="020B0604020202020204" pitchFamily="34" charset="0"/>
                <a:cs typeface="Arial" panose="020B0604020202020204" pitchFamily="34" charset="0"/>
              </a:rPr>
              <a:t>Transaction</a:t>
            </a:r>
            <a:r>
              <a:rPr lang="it-IT" b="1" u="sng" dirty="0">
                <a:solidFill>
                  <a:schemeClr val="accent2">
                    <a:lumMod val="50000"/>
                  </a:schemeClr>
                </a:solidFill>
                <a:latin typeface="Arial" panose="020B0604020202020204" pitchFamily="34" charset="0"/>
                <a:cs typeface="Arial" panose="020B0604020202020204" pitchFamily="34" charset="0"/>
              </a:rPr>
              <a:t> </a:t>
            </a:r>
            <a:r>
              <a:rPr lang="it-IT" b="1" u="sng" dirty="0" err="1">
                <a:solidFill>
                  <a:schemeClr val="accent2">
                    <a:lumMod val="50000"/>
                  </a:schemeClr>
                </a:solidFill>
                <a:latin typeface="Arial" panose="020B0604020202020204" pitchFamily="34" charset="0"/>
                <a:cs typeface="Arial" panose="020B0604020202020204" pitchFamily="34" charset="0"/>
              </a:rPr>
              <a:t>value</a:t>
            </a:r>
            <a:endParaRPr lang="it-IT" b="1" u="sng" dirty="0">
              <a:solidFill>
                <a:schemeClr val="accent2">
                  <a:lumMod val="50000"/>
                </a:schemeClr>
              </a:solidFill>
              <a:latin typeface="Arial" panose="020B0604020202020204" pitchFamily="34" charset="0"/>
              <a:cs typeface="Arial" panose="020B0604020202020204" pitchFamily="34" charset="0"/>
            </a:endParaRPr>
          </a:p>
          <a:p>
            <a:pPr algn="ctr"/>
            <a:r>
              <a:rPr lang="it-IT" b="1" u="sng" dirty="0">
                <a:solidFill>
                  <a:schemeClr val="accent2">
                    <a:lumMod val="50000"/>
                  </a:schemeClr>
                </a:solidFill>
                <a:latin typeface="Arial" panose="020B0604020202020204" pitchFamily="34" charset="0"/>
                <a:cs typeface="Arial" panose="020B0604020202020204" pitchFamily="34" charset="0"/>
              </a:rPr>
              <a:t>(</a:t>
            </a:r>
            <a:r>
              <a:rPr lang="it-IT" b="1" u="sng" dirty="0" err="1">
                <a:solidFill>
                  <a:schemeClr val="accent2">
                    <a:lumMod val="50000"/>
                  </a:schemeClr>
                </a:solidFill>
                <a:latin typeface="Arial" panose="020B0604020202020204" pitchFamily="34" charset="0"/>
                <a:cs typeface="Arial" panose="020B0604020202020204" pitchFamily="34" charset="0"/>
              </a:rPr>
              <a:t>actual</a:t>
            </a:r>
            <a:r>
              <a:rPr lang="it-IT" b="1" u="sng" dirty="0">
                <a:solidFill>
                  <a:schemeClr val="accent2">
                    <a:lumMod val="50000"/>
                  </a:schemeClr>
                </a:solidFill>
                <a:latin typeface="Arial" panose="020B0604020202020204" pitchFamily="34" charset="0"/>
                <a:cs typeface="Arial" panose="020B0604020202020204" pitchFamily="34" charset="0"/>
              </a:rPr>
              <a:t>, </a:t>
            </a:r>
            <a:r>
              <a:rPr lang="it-IT" b="1" u="sng" dirty="0" err="1">
                <a:solidFill>
                  <a:schemeClr val="accent2">
                    <a:lumMod val="50000"/>
                  </a:schemeClr>
                </a:solidFill>
                <a:latin typeface="Arial" panose="020B0604020202020204" pitchFamily="34" charset="0"/>
                <a:cs typeface="Arial" panose="020B0604020202020204" pitchFamily="34" charset="0"/>
              </a:rPr>
              <a:t>real</a:t>
            </a:r>
            <a:r>
              <a:rPr lang="it-IT" b="1" u="sng" dirty="0">
                <a:solidFill>
                  <a:schemeClr val="accent2">
                    <a:lumMod val="50000"/>
                  </a:schemeClr>
                </a:solidFill>
                <a:latin typeface="Arial" panose="020B0604020202020204" pitchFamily="34" charset="0"/>
                <a:cs typeface="Arial" panose="020B0604020202020204" pitchFamily="34" charset="0"/>
              </a:rPr>
              <a:t> price)</a:t>
            </a:r>
          </a:p>
        </p:txBody>
      </p:sp>
    </p:spTree>
    <p:extLst>
      <p:ext uri="{BB962C8B-B14F-4D97-AF65-F5344CB8AC3E}">
        <p14:creationId xmlns:p14="http://schemas.microsoft.com/office/powerpoint/2010/main" val="2986228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52073" y="6241239"/>
            <a:ext cx="7344816"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Tw Cen MT"/>
              <a:ea typeface="+mn-ea"/>
              <a:cs typeface="+mn-cs"/>
            </a:endParaRPr>
          </a:p>
        </p:txBody>
      </p:sp>
      <p:pic>
        <p:nvPicPr>
          <p:cNvPr id="6" name="Picture 2" descr="Y:\Scambio\Manuale Diritto Doganale\II edizione\varie 2\Logo Armella  Associati.jpg"/>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8426301" y="6086955"/>
            <a:ext cx="641229" cy="641229"/>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1399083" y="609600"/>
            <a:ext cx="6336704" cy="523220"/>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800" b="1" dirty="0">
                <a:solidFill>
                  <a:srgbClr val="000099"/>
                </a:solidFill>
                <a:latin typeface="Arial" panose="020B0604020202020204" pitchFamily="34" charset="0"/>
                <a:cs typeface="Arial" panose="020B0604020202020204" pitchFamily="34" charset="0"/>
              </a:rPr>
              <a:t>Alternative criteria</a:t>
            </a:r>
            <a:endParaRPr kumimoji="0" lang="en-US" altLang="en-US" sz="28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endParaRPr>
          </a:p>
        </p:txBody>
      </p:sp>
      <p:sp>
        <p:nvSpPr>
          <p:cNvPr id="9" name="Rettangolo 8">
            <a:extLst>
              <a:ext uri="{FF2B5EF4-FFF2-40B4-BE49-F238E27FC236}">
                <a16:creationId xmlns:a16="http://schemas.microsoft.com/office/drawing/2014/main" id="{44863506-BB95-47EF-A208-1D47E5A63F85}"/>
              </a:ext>
            </a:extLst>
          </p:cNvPr>
          <p:cNvSpPr/>
          <p:nvPr/>
        </p:nvSpPr>
        <p:spPr>
          <a:xfrm>
            <a:off x="2368760" y="6155538"/>
            <a:ext cx="590465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a:ln>
                  <a:noFill/>
                </a:ln>
                <a:solidFill>
                  <a:srgbClr val="FFFFFF">
                    <a:lumMod val="85000"/>
                  </a:srgbClr>
                </a:solidFill>
                <a:effectLst/>
                <a:uLnTx/>
                <a:uFillTx/>
                <a:latin typeface="Tw Cen MT"/>
                <a:ea typeface="+mn-ea"/>
                <a:cs typeface="+mn-cs"/>
              </a:rPr>
              <a:t>I testi e i commenti riportati nelle schede che precedono,  ancorché frutto di un’attenta analisi e valutazione, devono intendersi forniti senza alcuna responsabilità. Copyright riservato. E’ vietata ogni riproduzione, anche parziale.</a:t>
            </a:r>
          </a:p>
        </p:txBody>
      </p:sp>
      <p:sp>
        <p:nvSpPr>
          <p:cNvPr id="3" name="Segnaposto numero diapositiva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9E3B58-DBBE-4591-9F77-BBA2E6CE9237}" type="slidenum">
              <a:rPr kumimoji="0" lang="it-IT" sz="1400" b="1" i="0" u="none" strike="noStrike" kern="1200" cap="none" spc="0" normalizeH="0" baseline="0" noProof="0" smtClean="0">
                <a:ln>
                  <a:noFill/>
                </a:ln>
                <a:solidFill>
                  <a:srgbClr val="629DD1"/>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it-IT" sz="1400" b="1" i="0" u="none" strike="noStrike" kern="1200" cap="none" spc="0" normalizeH="0" baseline="0" noProof="0" dirty="0">
              <a:ln>
                <a:noFill/>
              </a:ln>
              <a:solidFill>
                <a:srgbClr val="629DD1"/>
              </a:solidFill>
              <a:effectLst/>
              <a:uLnTx/>
              <a:uFillTx/>
              <a:latin typeface="Tw Cen MT"/>
              <a:ea typeface="+mn-ea"/>
              <a:cs typeface="+mn-cs"/>
            </a:endParaRPr>
          </a:p>
        </p:txBody>
      </p:sp>
      <p:sp>
        <p:nvSpPr>
          <p:cNvPr id="5" name="CasellaDiTesto 4">
            <a:extLst>
              <a:ext uri="{FF2B5EF4-FFF2-40B4-BE49-F238E27FC236}">
                <a16:creationId xmlns:a16="http://schemas.microsoft.com/office/drawing/2014/main" id="{3B6C56EA-3E2F-EFD6-85FE-51C7D8976D59}"/>
              </a:ext>
            </a:extLst>
          </p:cNvPr>
          <p:cNvSpPr txBox="1"/>
          <p:nvPr/>
        </p:nvSpPr>
        <p:spPr>
          <a:xfrm>
            <a:off x="308382" y="1321324"/>
            <a:ext cx="7799934" cy="2585323"/>
          </a:xfrm>
          <a:prstGeom prst="rect">
            <a:avLst/>
          </a:prstGeom>
          <a:solidFill>
            <a:schemeClr val="tx1">
              <a:lumMod val="85000"/>
            </a:schemeClr>
          </a:solidFill>
        </p:spPr>
        <p:txBody>
          <a:bodyPr wrap="square">
            <a:spAutoFit/>
          </a:bodyPr>
          <a:lstStyle>
            <a:defPPr>
              <a:defRPr lang="en-US"/>
            </a:defPPr>
            <a:lvl1pPr algn="ctr">
              <a:defRPr>
                <a:solidFill>
                  <a:schemeClr val="bg1"/>
                </a:solidFill>
                <a:effectLst/>
                <a:latin typeface="Arial" panose="020B0604020202020204" pitchFamily="34" charset="0"/>
                <a:ea typeface="Times New Roman" panose="02020603050405020304" pitchFamily="18" charset="0"/>
                <a:cs typeface="Arial" panose="020B0604020202020204" pitchFamily="34" charset="0"/>
              </a:defRPr>
            </a:lvl1pPr>
          </a:lstStyle>
          <a:p>
            <a:r>
              <a:rPr lang="en-US" dirty="0"/>
              <a:t>Where it is not possible to use the transaction value - and the existence of the conditions allowing for deviation from the price criterion have to be proven by the Administration - the reference legislation identifies a </a:t>
            </a:r>
            <a:r>
              <a:rPr lang="en-US" b="1" dirty="0"/>
              <a:t>series of alternative or substitute criteria</a:t>
            </a:r>
            <a:r>
              <a:rPr lang="en-US" dirty="0"/>
              <a:t>, to be used in strict hierarchical order, with the </a:t>
            </a:r>
            <a:r>
              <a:rPr lang="en-US" b="1" dirty="0"/>
              <a:t>express prohibition to resort to minimum, arbitrary or fictitious values </a:t>
            </a:r>
          </a:p>
          <a:p>
            <a:endParaRPr lang="en-US" dirty="0"/>
          </a:p>
          <a:p>
            <a:r>
              <a:rPr lang="en-US" dirty="0">
                <a:solidFill>
                  <a:schemeClr val="accent1"/>
                </a:solidFill>
              </a:rPr>
              <a:t>(Court of Justice, 20 December 2017, C-529/16, </a:t>
            </a:r>
            <a:r>
              <a:rPr lang="en-US" b="1" dirty="0" err="1">
                <a:solidFill>
                  <a:schemeClr val="accent1"/>
                </a:solidFill>
              </a:rPr>
              <a:t>Hammamatsu</a:t>
            </a:r>
            <a:r>
              <a:rPr lang="en-US" b="1" dirty="0">
                <a:solidFill>
                  <a:schemeClr val="accent1"/>
                </a:solidFill>
              </a:rPr>
              <a:t> Photonics </a:t>
            </a:r>
            <a:r>
              <a:rPr lang="en-US" dirty="0">
                <a:solidFill>
                  <a:schemeClr val="accent1"/>
                </a:solidFill>
              </a:rPr>
              <a:t>Deutsch-land GmbH) </a:t>
            </a:r>
            <a:endParaRPr lang="it-IT" dirty="0">
              <a:solidFill>
                <a:schemeClr val="accent1"/>
              </a:solidFill>
            </a:endParaRPr>
          </a:p>
        </p:txBody>
      </p:sp>
      <p:sp>
        <p:nvSpPr>
          <p:cNvPr id="12" name="CasellaDiTesto 11">
            <a:extLst>
              <a:ext uri="{FF2B5EF4-FFF2-40B4-BE49-F238E27FC236}">
                <a16:creationId xmlns:a16="http://schemas.microsoft.com/office/drawing/2014/main" id="{E6F94F07-5F35-86A0-87EA-FDF8CB508682}"/>
              </a:ext>
            </a:extLst>
          </p:cNvPr>
          <p:cNvSpPr txBox="1"/>
          <p:nvPr/>
        </p:nvSpPr>
        <p:spPr>
          <a:xfrm>
            <a:off x="889000" y="4042496"/>
            <a:ext cx="7950200" cy="1754326"/>
          </a:xfrm>
          <a:prstGeom prst="rect">
            <a:avLst/>
          </a:prstGeom>
          <a:solidFill>
            <a:schemeClr val="tx1">
              <a:lumMod val="95000"/>
            </a:schemeClr>
          </a:solidFill>
        </p:spPr>
        <p:txBody>
          <a:bodyPr wrap="square">
            <a:spAutoFit/>
          </a:bodyPr>
          <a:lstStyle>
            <a:defPPr>
              <a:defRPr lang="en-US"/>
            </a:defPPr>
            <a:lvl1pPr algn="ctr">
              <a:defRPr>
                <a:solidFill>
                  <a:schemeClr val="bg1"/>
                </a:solidFill>
                <a:effectLst/>
                <a:latin typeface="Arial" panose="020B0604020202020204" pitchFamily="34" charset="0"/>
                <a:ea typeface="Times New Roman" panose="02020603050405020304" pitchFamily="18" charset="0"/>
                <a:cs typeface="Arial" panose="020B0604020202020204" pitchFamily="34" charset="0"/>
              </a:defRPr>
            </a:lvl1pPr>
          </a:lstStyle>
          <a:p>
            <a:r>
              <a:rPr lang="en-US" dirty="0"/>
              <a:t>If the customs authorities consider the transaction value indicated in the import declaration to be unreliable, they </a:t>
            </a:r>
            <a:r>
              <a:rPr lang="en-US" b="1" dirty="0"/>
              <a:t>must ask the importer to provide additional information</a:t>
            </a:r>
            <a:r>
              <a:rPr lang="en-US" dirty="0"/>
              <a:t> (</a:t>
            </a:r>
            <a:r>
              <a:rPr lang="en-US" b="1" dirty="0"/>
              <a:t>right to be heard</a:t>
            </a:r>
            <a:r>
              <a:rPr lang="en-US" dirty="0"/>
              <a:t>) and, if at the end of the investigation doubts remain as to the veracity of the declared price, they </a:t>
            </a:r>
            <a:r>
              <a:rPr lang="en-US" b="1" dirty="0"/>
              <a:t>may use the alternative valuation criteria, in accordance with the rules of </a:t>
            </a:r>
            <a:r>
              <a:rPr lang="en-US" b="1"/>
              <a:t>the Customs Code</a:t>
            </a:r>
            <a:endParaRPr lang="it-IT" b="1" dirty="0"/>
          </a:p>
        </p:txBody>
      </p:sp>
    </p:spTree>
    <p:extLst>
      <p:ext uri="{BB962C8B-B14F-4D97-AF65-F5344CB8AC3E}">
        <p14:creationId xmlns:p14="http://schemas.microsoft.com/office/powerpoint/2010/main" val="1481832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52073" y="6241239"/>
            <a:ext cx="7344816"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Tw Cen MT"/>
              <a:ea typeface="+mn-ea"/>
              <a:cs typeface="+mn-cs"/>
            </a:endParaRPr>
          </a:p>
        </p:txBody>
      </p:sp>
      <p:pic>
        <p:nvPicPr>
          <p:cNvPr id="6" name="Picture 2" descr="Y:\Scambio\Manuale Diritto Doganale\II edizione\varie 2\Logo Armella  Associati.jpg"/>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8426301" y="6086955"/>
            <a:ext cx="641229" cy="641229"/>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1399083" y="609600"/>
            <a:ext cx="6336704" cy="954107"/>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800" b="1" dirty="0">
                <a:solidFill>
                  <a:srgbClr val="000099"/>
                </a:solidFill>
                <a:latin typeface="Arial" panose="020B0604020202020204" pitchFamily="34" charset="0"/>
                <a:cs typeface="Arial" panose="020B0604020202020204" pitchFamily="34" charset="0"/>
              </a:rPr>
              <a:t>Use of customs value databases: WCO and WTO clarifications</a:t>
            </a:r>
            <a:endParaRPr kumimoji="0" lang="en-US" altLang="en-US" sz="28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endParaRPr>
          </a:p>
        </p:txBody>
      </p:sp>
      <p:sp>
        <p:nvSpPr>
          <p:cNvPr id="9" name="Rettangolo 8">
            <a:extLst>
              <a:ext uri="{FF2B5EF4-FFF2-40B4-BE49-F238E27FC236}">
                <a16:creationId xmlns:a16="http://schemas.microsoft.com/office/drawing/2014/main" id="{44863506-BB95-47EF-A208-1D47E5A63F85}"/>
              </a:ext>
            </a:extLst>
          </p:cNvPr>
          <p:cNvSpPr/>
          <p:nvPr/>
        </p:nvSpPr>
        <p:spPr>
          <a:xfrm>
            <a:off x="2368760" y="6155538"/>
            <a:ext cx="590465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a:ln>
                  <a:noFill/>
                </a:ln>
                <a:solidFill>
                  <a:srgbClr val="FFFFFF">
                    <a:lumMod val="85000"/>
                  </a:srgbClr>
                </a:solidFill>
                <a:effectLst/>
                <a:uLnTx/>
                <a:uFillTx/>
                <a:latin typeface="Tw Cen MT"/>
                <a:ea typeface="+mn-ea"/>
                <a:cs typeface="+mn-cs"/>
              </a:rPr>
              <a:t>I testi e i commenti riportati nelle schede che precedono,  ancorché frutto di un’attenta analisi e valutazione, devono intendersi forniti senza alcuna responsabilità. Copyright riservato. E’ vietata ogni riproduzione, anche parziale.</a:t>
            </a:r>
          </a:p>
        </p:txBody>
      </p:sp>
      <p:sp>
        <p:nvSpPr>
          <p:cNvPr id="3" name="Segnaposto numero diapositiva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9E3B58-DBBE-4591-9F77-BBA2E6CE9237}" type="slidenum">
              <a:rPr kumimoji="0" lang="it-IT" sz="1400" b="1" i="0" u="none" strike="noStrike" kern="1200" cap="none" spc="0" normalizeH="0" baseline="0" noProof="0" smtClean="0">
                <a:ln>
                  <a:noFill/>
                </a:ln>
                <a:solidFill>
                  <a:srgbClr val="629DD1"/>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it-IT" sz="1400" b="1" i="0" u="none" strike="noStrike" kern="1200" cap="none" spc="0" normalizeH="0" baseline="0" noProof="0" dirty="0">
              <a:ln>
                <a:noFill/>
              </a:ln>
              <a:solidFill>
                <a:srgbClr val="629DD1"/>
              </a:solidFill>
              <a:effectLst/>
              <a:uLnTx/>
              <a:uFillTx/>
              <a:latin typeface="Tw Cen MT"/>
              <a:ea typeface="+mn-ea"/>
              <a:cs typeface="+mn-cs"/>
            </a:endParaRPr>
          </a:p>
        </p:txBody>
      </p:sp>
      <p:sp>
        <p:nvSpPr>
          <p:cNvPr id="8" name="CasellaDiTesto 7">
            <a:extLst>
              <a:ext uri="{FF2B5EF4-FFF2-40B4-BE49-F238E27FC236}">
                <a16:creationId xmlns:a16="http://schemas.microsoft.com/office/drawing/2014/main" id="{0B39DD0C-9A01-28A8-9237-248576B50658}"/>
              </a:ext>
            </a:extLst>
          </p:cNvPr>
          <p:cNvSpPr txBox="1"/>
          <p:nvPr/>
        </p:nvSpPr>
        <p:spPr>
          <a:xfrm>
            <a:off x="364132" y="1753022"/>
            <a:ext cx="7371655" cy="1200329"/>
          </a:xfrm>
          <a:prstGeom prst="rect">
            <a:avLst/>
          </a:prstGeom>
          <a:solidFill>
            <a:schemeClr val="tx1">
              <a:lumMod val="85000"/>
            </a:schemeClr>
          </a:solidFill>
        </p:spPr>
        <p:txBody>
          <a:bodyPr wrap="square">
            <a:spAutoFit/>
          </a:bodyPr>
          <a:lstStyle>
            <a:defPPr>
              <a:defRPr lang="en-US"/>
            </a:defPPr>
            <a:lvl1pPr algn="ctr">
              <a:defRPr>
                <a:solidFill>
                  <a:schemeClr val="bg1"/>
                </a:solidFill>
                <a:effectLst/>
                <a:latin typeface="Arial" panose="020B0604020202020204" pitchFamily="34" charset="0"/>
                <a:ea typeface="Times New Roman" panose="02020603050405020304" pitchFamily="18" charset="0"/>
                <a:cs typeface="Arial" panose="020B0604020202020204" pitchFamily="34" charset="0"/>
              </a:defRPr>
            </a:lvl1pPr>
          </a:lstStyle>
          <a:p>
            <a:r>
              <a:rPr lang="en-US" dirty="0"/>
              <a:t>In the operations of verifying the reliability of the sales price of goods, declared at the importation stage, the </a:t>
            </a:r>
            <a:r>
              <a:rPr lang="en-US" b="1" dirty="0"/>
              <a:t>databases held by the customs authorities</a:t>
            </a:r>
            <a:r>
              <a:rPr lang="en-US" dirty="0"/>
              <a:t>, according to an increasingly common practice in European countries, are increasingly important</a:t>
            </a:r>
            <a:endParaRPr lang="it-IT" dirty="0"/>
          </a:p>
        </p:txBody>
      </p:sp>
      <p:sp>
        <p:nvSpPr>
          <p:cNvPr id="11" name="CasellaDiTesto 10">
            <a:extLst>
              <a:ext uri="{FF2B5EF4-FFF2-40B4-BE49-F238E27FC236}">
                <a16:creationId xmlns:a16="http://schemas.microsoft.com/office/drawing/2014/main" id="{87ABDCBE-FAC4-E0B1-2994-2AE186A49315}"/>
              </a:ext>
            </a:extLst>
          </p:cNvPr>
          <p:cNvSpPr txBox="1"/>
          <p:nvPr/>
        </p:nvSpPr>
        <p:spPr>
          <a:xfrm>
            <a:off x="1499435" y="3144133"/>
            <a:ext cx="7371654" cy="1631216"/>
          </a:xfrm>
          <a:prstGeom prst="rect">
            <a:avLst/>
          </a:prstGeom>
          <a:solidFill>
            <a:schemeClr val="tx1">
              <a:lumMod val="95000"/>
            </a:schemeClr>
          </a:solidFill>
        </p:spPr>
        <p:txBody>
          <a:bodyPr wrap="square">
            <a:spAutoFit/>
          </a:bodyPr>
          <a:lstStyle>
            <a:defPPr>
              <a:defRPr lang="en-US"/>
            </a:defPPr>
            <a:lvl1pPr algn="ctr">
              <a:defRPr>
                <a:solidFill>
                  <a:schemeClr val="bg1"/>
                </a:solidFill>
                <a:effectLst/>
                <a:latin typeface="Arial" panose="020B0604020202020204" pitchFamily="34" charset="0"/>
                <a:ea typeface="Times New Roman" panose="02020603050405020304" pitchFamily="18" charset="0"/>
                <a:cs typeface="Arial" panose="020B0604020202020204" pitchFamily="34" charset="0"/>
              </a:defRPr>
            </a:lvl1pPr>
          </a:lstStyle>
          <a:p>
            <a:r>
              <a:rPr lang="en-US" b="1" dirty="0"/>
              <a:t>WCO</a:t>
            </a:r>
            <a:r>
              <a:rPr lang="en-US" dirty="0"/>
              <a:t> clarified that the databases built by customs administrations can only be used as a</a:t>
            </a:r>
            <a:r>
              <a:rPr lang="en-US" b="1" dirty="0"/>
              <a:t> risk analysis tool </a:t>
            </a:r>
            <a:r>
              <a:rPr lang="en-US" dirty="0"/>
              <a:t>(i.e. as a reference point for selecting customs transactions to be audited) and not as a criterion for redetermining the price declared by the importer</a:t>
            </a:r>
          </a:p>
          <a:p>
            <a:r>
              <a:rPr lang="en-US" sz="1400" i="1" dirty="0">
                <a:solidFill>
                  <a:schemeClr val="accent1"/>
                </a:solidFill>
              </a:rPr>
              <a:t>WCO, "Guidelines on the development and use of a national valuation database as a risk assessment tool", in </a:t>
            </a:r>
            <a:r>
              <a:rPr lang="en-US" sz="1400" i="1" dirty="0">
                <a:solidFill>
                  <a:schemeClr val="accent1"/>
                </a:solidFill>
                <a:hlinkClick r:id="rId5"/>
              </a:rPr>
              <a:t>www.wcoomd.org</a:t>
            </a:r>
            <a:r>
              <a:rPr lang="en-US" sz="1400" i="1" dirty="0">
                <a:solidFill>
                  <a:schemeClr val="accent1"/>
                </a:solidFill>
              </a:rPr>
              <a:t> </a:t>
            </a:r>
            <a:endParaRPr lang="it-IT" i="1" dirty="0">
              <a:solidFill>
                <a:schemeClr val="accent1"/>
              </a:solidFill>
            </a:endParaRPr>
          </a:p>
        </p:txBody>
      </p:sp>
      <p:sp>
        <p:nvSpPr>
          <p:cNvPr id="14" name="CasellaDiTesto 13">
            <a:extLst>
              <a:ext uri="{FF2B5EF4-FFF2-40B4-BE49-F238E27FC236}">
                <a16:creationId xmlns:a16="http://schemas.microsoft.com/office/drawing/2014/main" id="{A434AE04-989F-3C89-FB27-6C618561D048}"/>
              </a:ext>
            </a:extLst>
          </p:cNvPr>
          <p:cNvSpPr txBox="1"/>
          <p:nvPr/>
        </p:nvSpPr>
        <p:spPr>
          <a:xfrm>
            <a:off x="470293" y="4969487"/>
            <a:ext cx="8194284" cy="923330"/>
          </a:xfrm>
          <a:prstGeom prst="rect">
            <a:avLst/>
          </a:prstGeom>
          <a:solidFill>
            <a:schemeClr val="tx2">
              <a:lumMod val="20000"/>
              <a:lumOff val="80000"/>
            </a:schemeClr>
          </a:solidFill>
        </p:spPr>
        <p:txBody>
          <a:bodyPr wrap="square">
            <a:spAutoFit/>
          </a:bodyPr>
          <a:lstStyle>
            <a:defPPr>
              <a:defRPr lang="en-US"/>
            </a:defPPr>
            <a:lvl1pPr algn="ctr">
              <a:defRPr b="1">
                <a:solidFill>
                  <a:schemeClr val="bg1"/>
                </a:solidFill>
                <a:effectLst/>
                <a:latin typeface="Arial" panose="020B0604020202020204" pitchFamily="34" charset="0"/>
                <a:ea typeface="Times New Roman" panose="02020603050405020304" pitchFamily="18" charset="0"/>
                <a:cs typeface="Arial" panose="020B0604020202020204" pitchFamily="34" charset="0"/>
              </a:defRPr>
            </a:lvl1pPr>
          </a:lstStyle>
          <a:p>
            <a:r>
              <a:rPr lang="en-US" b="0" dirty="0"/>
              <a:t>The </a:t>
            </a:r>
            <a:r>
              <a:rPr lang="en-US" dirty="0"/>
              <a:t>Dispute Settlement Body of the WTO</a:t>
            </a:r>
            <a:r>
              <a:rPr lang="en-US" b="0" dirty="0"/>
              <a:t> (DSB, report of the panel 27 April 2009, WT/DS366 and corrigendum of 6 May 2009) also provided some important clarifications on customs valuation and undervaluation</a:t>
            </a:r>
            <a:endParaRPr lang="it-IT" b="0" dirty="0"/>
          </a:p>
        </p:txBody>
      </p:sp>
    </p:spTree>
    <p:extLst>
      <p:ext uri="{BB962C8B-B14F-4D97-AF65-F5344CB8AC3E}">
        <p14:creationId xmlns:p14="http://schemas.microsoft.com/office/powerpoint/2010/main" val="2238232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52073" y="6241239"/>
            <a:ext cx="7344816"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Tw Cen MT"/>
              <a:ea typeface="+mn-ea"/>
              <a:cs typeface="+mn-cs"/>
            </a:endParaRPr>
          </a:p>
        </p:txBody>
      </p:sp>
      <p:pic>
        <p:nvPicPr>
          <p:cNvPr id="6" name="Picture 2" descr="Y:\Scambio\Manuale Diritto Doganale\II edizione\varie 2\Logo Armella  Associati.jpg"/>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8426301" y="6086955"/>
            <a:ext cx="641229" cy="641229"/>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1399083" y="609600"/>
            <a:ext cx="6336704" cy="954107"/>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800" b="1" dirty="0">
                <a:solidFill>
                  <a:srgbClr val="000099"/>
                </a:solidFill>
                <a:latin typeface="Arial" panose="020B0604020202020204" pitchFamily="34" charset="0"/>
                <a:cs typeface="Arial" panose="020B0604020202020204" pitchFamily="34" charset="0"/>
              </a:rPr>
              <a:t>Customs value adjustment in European Case Law</a:t>
            </a:r>
            <a:endParaRPr kumimoji="0" lang="en-US" altLang="en-US" sz="28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endParaRPr>
          </a:p>
        </p:txBody>
      </p:sp>
      <p:sp>
        <p:nvSpPr>
          <p:cNvPr id="9" name="Rettangolo 8">
            <a:extLst>
              <a:ext uri="{FF2B5EF4-FFF2-40B4-BE49-F238E27FC236}">
                <a16:creationId xmlns:a16="http://schemas.microsoft.com/office/drawing/2014/main" id="{44863506-BB95-47EF-A208-1D47E5A63F85}"/>
              </a:ext>
            </a:extLst>
          </p:cNvPr>
          <p:cNvSpPr/>
          <p:nvPr/>
        </p:nvSpPr>
        <p:spPr>
          <a:xfrm>
            <a:off x="2368760" y="6155538"/>
            <a:ext cx="590465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a:ln>
                  <a:noFill/>
                </a:ln>
                <a:solidFill>
                  <a:srgbClr val="FFFFFF">
                    <a:lumMod val="85000"/>
                  </a:srgbClr>
                </a:solidFill>
                <a:effectLst/>
                <a:uLnTx/>
                <a:uFillTx/>
                <a:latin typeface="Tw Cen MT"/>
                <a:ea typeface="+mn-ea"/>
                <a:cs typeface="+mn-cs"/>
              </a:rPr>
              <a:t>I testi e i commenti riportati nelle schede che precedono,  ancorché frutto di un’attenta analisi e valutazione, devono intendersi forniti senza alcuna responsabilità. Copyright riservato. E’ vietata ogni riproduzione, anche parziale.</a:t>
            </a:r>
          </a:p>
        </p:txBody>
      </p:sp>
      <p:sp>
        <p:nvSpPr>
          <p:cNvPr id="3" name="Segnaposto numero diapositiva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9E3B58-DBBE-4591-9F77-BBA2E6CE9237}" type="slidenum">
              <a:rPr kumimoji="0" lang="it-IT" sz="1400" b="1" i="0" u="none" strike="noStrike" kern="1200" cap="none" spc="0" normalizeH="0" baseline="0" noProof="0" smtClean="0">
                <a:ln>
                  <a:noFill/>
                </a:ln>
                <a:solidFill>
                  <a:srgbClr val="629DD1"/>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it-IT" sz="1400" b="1" i="0" u="none" strike="noStrike" kern="1200" cap="none" spc="0" normalizeH="0" baseline="0" noProof="0" dirty="0">
              <a:ln>
                <a:noFill/>
              </a:ln>
              <a:solidFill>
                <a:srgbClr val="629DD1"/>
              </a:solidFill>
              <a:effectLst/>
              <a:uLnTx/>
              <a:uFillTx/>
              <a:latin typeface="Tw Cen MT"/>
              <a:ea typeface="+mn-ea"/>
              <a:cs typeface="+mn-cs"/>
            </a:endParaRPr>
          </a:p>
        </p:txBody>
      </p:sp>
      <p:sp>
        <p:nvSpPr>
          <p:cNvPr id="8" name="CasellaDiTesto 7">
            <a:extLst>
              <a:ext uri="{FF2B5EF4-FFF2-40B4-BE49-F238E27FC236}">
                <a16:creationId xmlns:a16="http://schemas.microsoft.com/office/drawing/2014/main" id="{0B39DD0C-9A01-28A8-9237-248576B50658}"/>
              </a:ext>
            </a:extLst>
          </p:cNvPr>
          <p:cNvSpPr txBox="1"/>
          <p:nvPr/>
        </p:nvSpPr>
        <p:spPr>
          <a:xfrm>
            <a:off x="382981" y="1828297"/>
            <a:ext cx="8368907" cy="2308324"/>
          </a:xfrm>
          <a:prstGeom prst="rect">
            <a:avLst/>
          </a:prstGeom>
          <a:solidFill>
            <a:schemeClr val="tx1">
              <a:lumMod val="95000"/>
            </a:schemeClr>
          </a:solidFill>
        </p:spPr>
        <p:txBody>
          <a:bodyPr wrap="square">
            <a:spAutoFit/>
          </a:bodyPr>
          <a:lstStyle>
            <a:defPPr>
              <a:defRPr lang="en-US"/>
            </a:defPPr>
            <a:lvl1pPr algn="ctr">
              <a:defRPr>
                <a:solidFill>
                  <a:schemeClr val="bg1"/>
                </a:solidFill>
                <a:effectLst/>
                <a:latin typeface="Arial" panose="020B0604020202020204" pitchFamily="34" charset="0"/>
                <a:ea typeface="Times New Roman" panose="02020603050405020304" pitchFamily="18" charset="0"/>
                <a:cs typeface="Arial" panose="020B0604020202020204" pitchFamily="34" charset="0"/>
              </a:defRPr>
            </a:lvl1pPr>
          </a:lstStyle>
          <a:p>
            <a:r>
              <a:rPr lang="en-US" dirty="0"/>
              <a:t>In line with certain internationally </a:t>
            </a:r>
            <a:r>
              <a:rPr lang="en-US" dirty="0" err="1"/>
              <a:t>recognised</a:t>
            </a:r>
            <a:r>
              <a:rPr lang="en-US" dirty="0"/>
              <a:t> principles, the European Court of Justice has, from </a:t>
            </a:r>
            <a:r>
              <a:rPr lang="en-US" b="1" dirty="0"/>
              <a:t>the Euro 2004 Hungary </a:t>
            </a:r>
            <a:r>
              <a:rPr lang="en-US" b="1" dirty="0" err="1"/>
              <a:t>Kft</a:t>
            </a:r>
            <a:r>
              <a:rPr lang="en-US" b="1" dirty="0"/>
              <a:t> judgment (</a:t>
            </a:r>
            <a:r>
              <a:rPr lang="en-US" dirty="0"/>
              <a:t>16 June 2016, C-291/15) to the more recent </a:t>
            </a:r>
            <a:r>
              <a:rPr lang="en-US" b="1" dirty="0"/>
              <a:t>Fawkes </a:t>
            </a:r>
            <a:r>
              <a:rPr lang="en-US" b="1" dirty="0" err="1"/>
              <a:t>Kft</a:t>
            </a:r>
            <a:r>
              <a:rPr lang="en-US" b="1" dirty="0"/>
              <a:t> </a:t>
            </a:r>
            <a:r>
              <a:rPr lang="en-US" dirty="0"/>
              <a:t>(9 June 2022, C-187/21) and </a:t>
            </a:r>
            <a:r>
              <a:rPr lang="en-US" b="1" dirty="0"/>
              <a:t>Baltic Master </a:t>
            </a:r>
            <a:r>
              <a:rPr lang="en-US" dirty="0"/>
              <a:t>(9 June 2022, C-599/20), reiterated that the </a:t>
            </a:r>
            <a:r>
              <a:rPr lang="en-US" b="1" dirty="0"/>
              <a:t>administration</a:t>
            </a:r>
            <a:r>
              <a:rPr lang="en-US" dirty="0"/>
              <a:t>, in the event of doubts as to the genuineness of the declared transaction value, </a:t>
            </a:r>
            <a:r>
              <a:rPr lang="en-US" b="1" dirty="0"/>
              <a:t>may adjust the value in compliance with the limits set by the Customs Code and, in particular, the obligation to conduct a prior adversarial procedure with the trader</a:t>
            </a:r>
            <a:endParaRPr lang="it-IT" b="1" dirty="0"/>
          </a:p>
        </p:txBody>
      </p:sp>
      <p:pic>
        <p:nvPicPr>
          <p:cNvPr id="5" name="Immagine 4">
            <a:extLst>
              <a:ext uri="{FF2B5EF4-FFF2-40B4-BE49-F238E27FC236}">
                <a16:creationId xmlns:a16="http://schemas.microsoft.com/office/drawing/2014/main" id="{5DD63F56-1D89-D128-81AC-2D79C28BD0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9600" y="4045030"/>
            <a:ext cx="2844800" cy="1896770"/>
          </a:xfrm>
          <a:prstGeom prst="rect">
            <a:avLst/>
          </a:prstGeom>
        </p:spPr>
      </p:pic>
    </p:spTree>
    <p:extLst>
      <p:ext uri="{BB962C8B-B14F-4D97-AF65-F5344CB8AC3E}">
        <p14:creationId xmlns:p14="http://schemas.microsoft.com/office/powerpoint/2010/main" val="1746785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52073" y="6241239"/>
            <a:ext cx="7344816"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Tw Cen MT"/>
              <a:ea typeface="+mn-ea"/>
              <a:cs typeface="+mn-cs"/>
            </a:endParaRPr>
          </a:p>
        </p:txBody>
      </p:sp>
      <p:pic>
        <p:nvPicPr>
          <p:cNvPr id="6" name="Picture 2" descr="Y:\Scambio\Manuale Diritto Doganale\II edizione\varie 2\Logo Armella  Associati.jpg"/>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8426301" y="6086955"/>
            <a:ext cx="641229" cy="641229"/>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1403648" y="419100"/>
            <a:ext cx="6336704" cy="954107"/>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800" b="1" dirty="0">
                <a:solidFill>
                  <a:srgbClr val="000099"/>
                </a:solidFill>
                <a:latin typeface="Arial" panose="020B0604020202020204" pitchFamily="34" charset="0"/>
                <a:cs typeface="Arial" panose="020B0604020202020204" pitchFamily="34" charset="0"/>
              </a:rPr>
              <a:t>An important precedent: the Euro 2004 Hungary </a:t>
            </a:r>
            <a:r>
              <a:rPr lang="en-US" altLang="en-US" sz="2800" b="1" dirty="0" err="1">
                <a:solidFill>
                  <a:srgbClr val="000099"/>
                </a:solidFill>
                <a:latin typeface="Arial" panose="020B0604020202020204" pitchFamily="34" charset="0"/>
                <a:cs typeface="Arial" panose="020B0604020202020204" pitchFamily="34" charset="0"/>
              </a:rPr>
              <a:t>Kft</a:t>
            </a:r>
            <a:r>
              <a:rPr lang="en-US" altLang="en-US" sz="2800" b="1" dirty="0">
                <a:solidFill>
                  <a:srgbClr val="000099"/>
                </a:solidFill>
                <a:latin typeface="Arial" panose="020B0604020202020204" pitchFamily="34" charset="0"/>
                <a:cs typeface="Arial" panose="020B0604020202020204" pitchFamily="34" charset="0"/>
              </a:rPr>
              <a:t> case (C-291/15)</a:t>
            </a:r>
            <a:endParaRPr kumimoji="0" lang="en-US" altLang="en-US" sz="28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endParaRPr>
          </a:p>
        </p:txBody>
      </p:sp>
      <p:sp>
        <p:nvSpPr>
          <p:cNvPr id="9" name="Rettangolo 8">
            <a:extLst>
              <a:ext uri="{FF2B5EF4-FFF2-40B4-BE49-F238E27FC236}">
                <a16:creationId xmlns:a16="http://schemas.microsoft.com/office/drawing/2014/main" id="{44863506-BB95-47EF-A208-1D47E5A63F85}"/>
              </a:ext>
            </a:extLst>
          </p:cNvPr>
          <p:cNvSpPr/>
          <p:nvPr/>
        </p:nvSpPr>
        <p:spPr>
          <a:xfrm>
            <a:off x="2368760" y="6155538"/>
            <a:ext cx="590465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a:ln>
                  <a:noFill/>
                </a:ln>
                <a:solidFill>
                  <a:srgbClr val="FFFFFF">
                    <a:lumMod val="85000"/>
                  </a:srgbClr>
                </a:solidFill>
                <a:effectLst/>
                <a:uLnTx/>
                <a:uFillTx/>
                <a:latin typeface="Tw Cen MT"/>
                <a:ea typeface="+mn-ea"/>
                <a:cs typeface="+mn-cs"/>
              </a:rPr>
              <a:t>I testi e i commenti riportati nelle schede che precedono,  ancorché frutto di un’attenta analisi e valutazione, devono intendersi forniti senza alcuna responsabilità. Copyright riservato. E’ vietata ogni riproduzione, anche parziale.</a:t>
            </a:r>
          </a:p>
        </p:txBody>
      </p:sp>
      <p:sp>
        <p:nvSpPr>
          <p:cNvPr id="3" name="Segnaposto numero diapositiva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9E3B58-DBBE-4591-9F77-BBA2E6CE9237}" type="slidenum">
              <a:rPr kumimoji="0" lang="it-IT" sz="1400" b="1" i="0" u="none" strike="noStrike" kern="1200" cap="none" spc="0" normalizeH="0" baseline="0" noProof="0" smtClean="0">
                <a:ln>
                  <a:noFill/>
                </a:ln>
                <a:solidFill>
                  <a:srgbClr val="629DD1"/>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it-IT" sz="1400" b="1" i="0" u="none" strike="noStrike" kern="1200" cap="none" spc="0" normalizeH="0" baseline="0" noProof="0" dirty="0">
              <a:ln>
                <a:noFill/>
              </a:ln>
              <a:solidFill>
                <a:srgbClr val="629DD1"/>
              </a:solidFill>
              <a:effectLst/>
              <a:uLnTx/>
              <a:uFillTx/>
              <a:latin typeface="Tw Cen MT"/>
              <a:ea typeface="+mn-ea"/>
              <a:cs typeface="+mn-cs"/>
            </a:endParaRPr>
          </a:p>
        </p:txBody>
      </p:sp>
      <p:sp>
        <p:nvSpPr>
          <p:cNvPr id="8" name="CasellaDiTesto 7">
            <a:extLst>
              <a:ext uri="{FF2B5EF4-FFF2-40B4-BE49-F238E27FC236}">
                <a16:creationId xmlns:a16="http://schemas.microsoft.com/office/drawing/2014/main" id="{0B39DD0C-9A01-28A8-9237-248576B50658}"/>
              </a:ext>
            </a:extLst>
          </p:cNvPr>
          <p:cNvSpPr txBox="1"/>
          <p:nvPr/>
        </p:nvSpPr>
        <p:spPr>
          <a:xfrm>
            <a:off x="298450" y="1602105"/>
            <a:ext cx="8547099" cy="4247317"/>
          </a:xfrm>
          <a:prstGeom prst="rect">
            <a:avLst/>
          </a:prstGeom>
          <a:solidFill>
            <a:schemeClr val="tx1">
              <a:lumMod val="95000"/>
            </a:schemeClr>
          </a:solidFill>
        </p:spPr>
        <p:txBody>
          <a:bodyPr wrap="square">
            <a:spAutoFit/>
          </a:bodyPr>
          <a:lstStyle>
            <a:defPPr>
              <a:defRPr lang="en-US"/>
            </a:defPPr>
            <a:lvl1pPr algn="ctr">
              <a:defRPr>
                <a:solidFill>
                  <a:schemeClr val="bg1"/>
                </a:solidFill>
                <a:effectLst/>
                <a:latin typeface="Arial" panose="020B0604020202020204" pitchFamily="34" charset="0"/>
                <a:ea typeface="Times New Roman" panose="02020603050405020304" pitchFamily="18" charset="0"/>
                <a:cs typeface="Arial" panose="020B0604020202020204" pitchFamily="34" charset="0"/>
              </a:defRPr>
            </a:lvl1pPr>
          </a:lstStyle>
          <a:p>
            <a:r>
              <a:rPr lang="en-US" dirty="0"/>
              <a:t>Already since the judgment in </a:t>
            </a:r>
            <a:r>
              <a:rPr lang="en-US" b="1" dirty="0"/>
              <a:t>Euro 2004 Hungary </a:t>
            </a:r>
            <a:r>
              <a:rPr lang="en-US" b="1" dirty="0" err="1"/>
              <a:t>Kft</a:t>
            </a:r>
            <a:r>
              <a:rPr lang="en-US" b="1" dirty="0"/>
              <a:t> (16 June 2016, C-291/15)</a:t>
            </a:r>
            <a:r>
              <a:rPr lang="en-US" dirty="0"/>
              <a:t>, the Court of Justice has clarified that EU law does not prohibit a practice of customs authorities’ starting the procedure for the revision of the declared value on the basis of a significant deviation from the </a:t>
            </a:r>
            <a:r>
              <a:rPr lang="en-US" b="1" dirty="0"/>
              <a:t>statistical average </a:t>
            </a:r>
            <a:r>
              <a:rPr lang="en-US" dirty="0"/>
              <a:t>of the purchase prices found in the importation of similar goods</a:t>
            </a:r>
          </a:p>
          <a:p>
            <a:endParaRPr lang="en-US" dirty="0"/>
          </a:p>
          <a:p>
            <a:r>
              <a:rPr lang="en-US" dirty="0"/>
              <a:t>In this case examined by the Court of Justice, however, </a:t>
            </a:r>
            <a:r>
              <a:rPr lang="en-US" b="1" dirty="0"/>
              <a:t>customs used the statistical value of similar goods not only as a criterion used in risk analysis and thus to select the transaction to be audited, but also as a parameter for re-determining the value</a:t>
            </a:r>
          </a:p>
          <a:p>
            <a:endParaRPr lang="en-US" dirty="0"/>
          </a:p>
          <a:p>
            <a:r>
              <a:rPr lang="en-US" dirty="0"/>
              <a:t>After comparing the declared price with the statistical value for that customs item, Customs found that the declared prices were </a:t>
            </a:r>
            <a:r>
              <a:rPr lang="en-US" b="1" dirty="0"/>
              <a:t>50 per cent lower than the 'statistical average value'  </a:t>
            </a:r>
            <a:r>
              <a:rPr lang="en-US" dirty="0"/>
              <a:t>and, for this circumstance, customs had instituted a prior adversarial procedure with the importer, considering the price unreliable</a:t>
            </a:r>
          </a:p>
        </p:txBody>
      </p:sp>
    </p:spTree>
    <p:extLst>
      <p:ext uri="{BB962C8B-B14F-4D97-AF65-F5344CB8AC3E}">
        <p14:creationId xmlns:p14="http://schemas.microsoft.com/office/powerpoint/2010/main" val="1943838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52073" y="6241239"/>
            <a:ext cx="7344816"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Tw Cen MT"/>
              <a:ea typeface="+mn-ea"/>
              <a:cs typeface="+mn-cs"/>
            </a:endParaRPr>
          </a:p>
        </p:txBody>
      </p:sp>
      <p:pic>
        <p:nvPicPr>
          <p:cNvPr id="6" name="Picture 2" descr="Y:\Scambio\Manuale Diritto Doganale\II edizione\varie 2\Logo Armella  Associati.jpg"/>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8426301" y="6086955"/>
            <a:ext cx="641229" cy="641229"/>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756950" y="609600"/>
            <a:ext cx="7937107" cy="954107"/>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800" b="1" dirty="0">
                <a:solidFill>
                  <a:srgbClr val="000099"/>
                </a:solidFill>
                <a:latin typeface="Arial" panose="020B0604020202020204" pitchFamily="34" charset="0"/>
                <a:cs typeface="Arial" panose="020B0604020202020204" pitchFamily="34" charset="0"/>
              </a:rPr>
              <a:t>The use of value databases in the judgment of the Court of Justice Fawkes </a:t>
            </a:r>
            <a:r>
              <a:rPr lang="en-US" altLang="en-US" sz="2800" b="1" dirty="0" err="1">
                <a:solidFill>
                  <a:srgbClr val="000099"/>
                </a:solidFill>
                <a:latin typeface="Arial" panose="020B0604020202020204" pitchFamily="34" charset="0"/>
                <a:cs typeface="Arial" panose="020B0604020202020204" pitchFamily="34" charset="0"/>
              </a:rPr>
              <a:t>Kft</a:t>
            </a:r>
            <a:r>
              <a:rPr lang="en-US" altLang="en-US" sz="2800" b="1" dirty="0">
                <a:solidFill>
                  <a:srgbClr val="000099"/>
                </a:solidFill>
                <a:latin typeface="Arial" panose="020B0604020202020204" pitchFamily="34" charset="0"/>
                <a:cs typeface="Arial" panose="020B0604020202020204" pitchFamily="34" charset="0"/>
              </a:rPr>
              <a:t> (C-187/21)</a:t>
            </a:r>
            <a:endParaRPr kumimoji="0" lang="en-US" altLang="en-US" sz="28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endParaRPr>
          </a:p>
        </p:txBody>
      </p:sp>
      <p:sp>
        <p:nvSpPr>
          <p:cNvPr id="9" name="Rettangolo 8">
            <a:extLst>
              <a:ext uri="{FF2B5EF4-FFF2-40B4-BE49-F238E27FC236}">
                <a16:creationId xmlns:a16="http://schemas.microsoft.com/office/drawing/2014/main" id="{44863506-BB95-47EF-A208-1D47E5A63F85}"/>
              </a:ext>
            </a:extLst>
          </p:cNvPr>
          <p:cNvSpPr/>
          <p:nvPr/>
        </p:nvSpPr>
        <p:spPr>
          <a:xfrm>
            <a:off x="2368760" y="6155538"/>
            <a:ext cx="590465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a:ln>
                  <a:noFill/>
                </a:ln>
                <a:solidFill>
                  <a:srgbClr val="FFFFFF">
                    <a:lumMod val="85000"/>
                  </a:srgbClr>
                </a:solidFill>
                <a:effectLst/>
                <a:uLnTx/>
                <a:uFillTx/>
                <a:latin typeface="Tw Cen MT"/>
                <a:ea typeface="+mn-ea"/>
                <a:cs typeface="+mn-cs"/>
              </a:rPr>
              <a:t>I testi e i commenti riportati nelle schede che precedono,  ancorché frutto di un’attenta analisi e valutazione, devono intendersi forniti senza alcuna responsabilità. Copyright riservato. E’ vietata ogni riproduzione, anche parziale.</a:t>
            </a:r>
          </a:p>
        </p:txBody>
      </p:sp>
      <p:sp>
        <p:nvSpPr>
          <p:cNvPr id="3" name="Segnaposto numero diapositiva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9E3B58-DBBE-4591-9F77-BBA2E6CE9237}" type="slidenum">
              <a:rPr kumimoji="0" lang="it-IT" sz="1400" b="1" i="0" u="none" strike="noStrike" kern="1200" cap="none" spc="0" normalizeH="0" baseline="0" noProof="0" smtClean="0">
                <a:ln>
                  <a:noFill/>
                </a:ln>
                <a:solidFill>
                  <a:srgbClr val="629DD1"/>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it-IT" sz="1400" b="1" i="0" u="none" strike="noStrike" kern="1200" cap="none" spc="0" normalizeH="0" baseline="0" noProof="0" dirty="0">
              <a:ln>
                <a:noFill/>
              </a:ln>
              <a:solidFill>
                <a:srgbClr val="629DD1"/>
              </a:solidFill>
              <a:effectLst/>
              <a:uLnTx/>
              <a:uFillTx/>
              <a:latin typeface="Tw Cen MT"/>
              <a:ea typeface="+mn-ea"/>
              <a:cs typeface="+mn-cs"/>
            </a:endParaRPr>
          </a:p>
        </p:txBody>
      </p:sp>
      <p:sp>
        <p:nvSpPr>
          <p:cNvPr id="8" name="CasellaDiTesto 7">
            <a:extLst>
              <a:ext uri="{FF2B5EF4-FFF2-40B4-BE49-F238E27FC236}">
                <a16:creationId xmlns:a16="http://schemas.microsoft.com/office/drawing/2014/main" id="{0B39DD0C-9A01-28A8-9237-248576B50658}"/>
              </a:ext>
            </a:extLst>
          </p:cNvPr>
          <p:cNvSpPr txBox="1"/>
          <p:nvPr/>
        </p:nvSpPr>
        <p:spPr>
          <a:xfrm>
            <a:off x="203036" y="1693114"/>
            <a:ext cx="8737927" cy="4247317"/>
          </a:xfrm>
          <a:prstGeom prst="rect">
            <a:avLst/>
          </a:prstGeom>
          <a:solidFill>
            <a:schemeClr val="tx1">
              <a:lumMod val="95000"/>
            </a:schemeClr>
          </a:solidFill>
        </p:spPr>
        <p:txBody>
          <a:bodyPr wrap="square">
            <a:spAutoFit/>
          </a:bodyPr>
          <a:lstStyle>
            <a:defPPr>
              <a:defRPr lang="en-US"/>
            </a:defPPr>
            <a:lvl1pPr algn="ctr">
              <a:defRPr>
                <a:solidFill>
                  <a:schemeClr val="bg1"/>
                </a:solidFill>
                <a:effectLst/>
                <a:latin typeface="Arial" panose="020B0604020202020204" pitchFamily="34" charset="0"/>
                <a:ea typeface="Times New Roman" panose="02020603050405020304" pitchFamily="18" charset="0"/>
                <a:cs typeface="Arial" panose="020B0604020202020204" pitchFamily="34" charset="0"/>
              </a:defRPr>
            </a:lvl1pPr>
          </a:lstStyle>
          <a:p>
            <a:r>
              <a:rPr lang="en-US" dirty="0"/>
              <a:t>The </a:t>
            </a:r>
            <a:r>
              <a:rPr lang="en-US" b="1" dirty="0"/>
              <a:t>judgment Fawkes </a:t>
            </a:r>
            <a:r>
              <a:rPr lang="en-US" b="1" dirty="0" err="1"/>
              <a:t>Kft</a:t>
            </a:r>
            <a:r>
              <a:rPr lang="en-US" b="1" dirty="0"/>
              <a:t> (9 June 2022, C-187/21) </a:t>
            </a:r>
            <a:r>
              <a:rPr lang="en-US" dirty="0"/>
              <a:t>provided some important clarifications concerning the right of customs to consult a database of state-average values of similar goods in the event of a customs value rectification</a:t>
            </a:r>
          </a:p>
          <a:p>
            <a:endParaRPr lang="en-US" dirty="0"/>
          </a:p>
          <a:p>
            <a:r>
              <a:rPr lang="en-US" dirty="0"/>
              <a:t>According to the European Court, </a:t>
            </a:r>
            <a:r>
              <a:rPr lang="en-US" b="1" dirty="0"/>
              <a:t>customs authorities are obliged to use the utmost diligence and consult all useful information, including national databases, to determine the correct value of goods </a:t>
            </a:r>
          </a:p>
          <a:p>
            <a:endParaRPr lang="en-US" b="1" dirty="0"/>
          </a:p>
          <a:p>
            <a:r>
              <a:rPr lang="en-US" sz="1800" dirty="0">
                <a:effectLst/>
                <a:latin typeface="Arial" panose="020B0604020202020204" pitchFamily="34" charset="0"/>
                <a:ea typeface="Times New Roman" panose="02020603050405020304" pitchFamily="18" charset="0"/>
              </a:rPr>
              <a:t>In that judgment, the Court stated that </a:t>
            </a:r>
            <a:r>
              <a:rPr lang="en-US" sz="1800" b="1" dirty="0">
                <a:effectLst/>
                <a:latin typeface="Arial" panose="020B0604020202020204" pitchFamily="34" charset="0"/>
                <a:ea typeface="Times New Roman" panose="02020603050405020304" pitchFamily="18" charset="0"/>
              </a:rPr>
              <a:t>there is no obligation to consult European databases</a:t>
            </a:r>
            <a:r>
              <a:rPr lang="en-US" sz="1800" dirty="0">
                <a:effectLst/>
                <a:latin typeface="Arial" panose="020B0604020202020204" pitchFamily="34" charset="0"/>
                <a:ea typeface="Times New Roman" panose="02020603050405020304" pitchFamily="18" charset="0"/>
              </a:rPr>
              <a:t>, in particular where access to such databases is not free and unrestricted or where the data contained therein do not provide useful information for identifying the value of similar goods. In other words, if the customs authority already has, from the databases it maintains and manages at national level, the necessary elements to identify the value of similar goods, the administration is not obliged to consult the information contained in the EU databases</a:t>
            </a:r>
            <a:endParaRPr lang="en-US" dirty="0"/>
          </a:p>
        </p:txBody>
      </p:sp>
    </p:spTree>
    <p:extLst>
      <p:ext uri="{BB962C8B-B14F-4D97-AF65-F5344CB8AC3E}">
        <p14:creationId xmlns:p14="http://schemas.microsoft.com/office/powerpoint/2010/main" val="39137373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Luna">
  <a:themeElements>
    <a:clrScheme name="Personalizzato 7">
      <a:dk1>
        <a:sysClr val="windowText" lastClr="000000"/>
      </a:dk1>
      <a:lt1>
        <a:sysClr val="window" lastClr="FFFFFF"/>
      </a:lt1>
      <a:dk2>
        <a:srgbClr val="FFFFFF"/>
      </a:dk2>
      <a:lt2>
        <a:srgbClr val="629DD1"/>
      </a:lt2>
      <a:accent1>
        <a:srgbClr val="0D227D"/>
      </a:accent1>
      <a:accent2>
        <a:srgbClr val="3382F5"/>
      </a:accent2>
      <a:accent3>
        <a:srgbClr val="7F8FA9"/>
      </a:accent3>
      <a:accent4>
        <a:srgbClr val="4A66AC"/>
      </a:accent4>
      <a:accent5>
        <a:srgbClr val="5AA2AE"/>
      </a:accent5>
      <a:accent6>
        <a:srgbClr val="9D90A0"/>
      </a:accent6>
      <a:hlink>
        <a:srgbClr val="9454C3"/>
      </a:hlink>
      <a:folHlink>
        <a:srgbClr val="3EBBF0"/>
      </a:folHlink>
    </a:clrScheme>
    <a:fontScheme name="Lun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Lun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633</TotalTime>
  <Words>2808</Words>
  <Application>Microsoft Office PowerPoint</Application>
  <PresentationFormat>Presentazione su schermo (4:3)</PresentationFormat>
  <Paragraphs>131</Paragraphs>
  <Slides>16</Slides>
  <Notes>15</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16</vt:i4>
      </vt:variant>
    </vt:vector>
  </HeadingPairs>
  <TitlesOfParts>
    <vt:vector size="25" baseType="lpstr">
      <vt:lpstr>Arial</vt:lpstr>
      <vt:lpstr>Calibri</vt:lpstr>
      <vt:lpstr>Lora</vt:lpstr>
      <vt:lpstr>Poppins SemiBold</vt:lpstr>
      <vt:lpstr>Times New Roman</vt:lpstr>
      <vt:lpstr>Tw Cen MT</vt:lpstr>
      <vt:lpstr>Wingdings</vt:lpstr>
      <vt:lpstr>Wingdings 2</vt:lpstr>
      <vt:lpstr>Luna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Tatiana Salvi</dc:creator>
  <cp:lastModifiedBy>Tatiana Salvi</cp:lastModifiedBy>
  <cp:revision>77</cp:revision>
  <cp:lastPrinted>2023-09-25T16:58:06Z</cp:lastPrinted>
  <dcterms:created xsi:type="dcterms:W3CDTF">2021-02-28T09:38:34Z</dcterms:created>
  <dcterms:modified xsi:type="dcterms:W3CDTF">2023-09-28T09:10:54Z</dcterms:modified>
</cp:coreProperties>
</file>