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howSpecialPlsOnTitleSld="0" saveSubsetFonts="1" autoCompressPictures="0">
  <p:sldMasterIdLst>
    <p:sldMasterId id="2147483828" r:id="rId11"/>
  </p:sldMasterIdLst>
  <p:notesMasterIdLst>
    <p:notesMasterId r:id="rId15"/>
  </p:notesMasterIdLst>
  <p:handoutMasterIdLst>
    <p:handoutMasterId r:id="rId13"/>
  </p:handoutMasterIdLst>
  <p:sldIdLst>
    <p:sldId id="268" r:id="rId17"/>
    <p:sldId id="269" r:id="rId18"/>
    <p:sldId id="290" r:id="rId19"/>
    <p:sldId id="292" r:id="rId20"/>
    <p:sldId id="303" r:id="rId21"/>
    <p:sldId id="304" r:id="rId22"/>
    <p:sldId id="302" r:id="rId23"/>
    <p:sldId id="300" r:id="rId24"/>
    <p:sldId id="305" r:id="rId25"/>
    <p:sldId id="295" r:id="rId26"/>
    <p:sldId id="301" r:id="rId27"/>
    <p:sldId id="306" r:id="rId28"/>
    <p:sldId id="307" r:id="rId29"/>
  </p:sldIdLst>
  <p:sldSz cx="9144000" cy="5143500"/>
  <p:notesSz cx="6797675" cy="992695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0">
          <p15:clr>
            <a:srgbClr val="A4A3A4"/>
          </p15:clr>
        </p15:guide>
        <p15:guide id="2" pos="2879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4F80"/>
    <a:srgbClr val="1E3E5A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5" autoAdjust="0"/>
    <p:restoredTop sz="94674"/>
  </p:normalViewPr>
  <p:slideViewPr>
    <p:cSldViewPr snapToGrid="1" snapToObjects="1">
      <p:cViewPr varScale="1">
        <p:scale>
          <a:sx n="162" d="100"/>
          <a:sy n="162" d="100"/>
        </p:scale>
        <p:origin x="2299" y="115"/>
      </p:cViewPr>
      <p:guideLst>
        <p:guide orient="horz" pos="16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1" Type="http://schemas.openxmlformats.org/officeDocument/2006/relationships/slideMaster" Target="slideMasters/slideMaster1.xml"></Relationship><Relationship Id="rId12" Type="http://schemas.openxmlformats.org/officeDocument/2006/relationships/theme" Target="theme/theme1.xml"></Relationship><Relationship Id="rId13" Type="http://schemas.openxmlformats.org/officeDocument/2006/relationships/handoutMaster" Target="handoutMasters/handoutMaster1.xml"></Relationship><Relationship Id="rId15" Type="http://schemas.openxmlformats.org/officeDocument/2006/relationships/notesMaster" Target="notesMasters/notesMaster1.xml"></Relationship><Relationship Id="rId17" Type="http://schemas.openxmlformats.org/officeDocument/2006/relationships/slide" Target="slides/slide1.xml"></Relationship><Relationship Id="rId18" Type="http://schemas.openxmlformats.org/officeDocument/2006/relationships/slide" Target="slides/slide2.xml"></Relationship><Relationship Id="rId19" Type="http://schemas.openxmlformats.org/officeDocument/2006/relationships/slide" Target="slides/slide3.xml"></Relationship><Relationship Id="rId20" Type="http://schemas.openxmlformats.org/officeDocument/2006/relationships/slide" Target="slides/slide4.xml"></Relationship><Relationship Id="rId21" Type="http://schemas.openxmlformats.org/officeDocument/2006/relationships/slide" Target="slides/slide5.xml"></Relationship><Relationship Id="rId22" Type="http://schemas.openxmlformats.org/officeDocument/2006/relationships/slide" Target="slides/slide6.xml"></Relationship><Relationship Id="rId23" Type="http://schemas.openxmlformats.org/officeDocument/2006/relationships/slide" Target="slides/slide7.xml"></Relationship><Relationship Id="rId24" Type="http://schemas.openxmlformats.org/officeDocument/2006/relationships/slide" Target="slides/slide8.xml"></Relationship><Relationship Id="rId25" Type="http://schemas.openxmlformats.org/officeDocument/2006/relationships/slide" Target="slides/slide9.xml"></Relationship><Relationship Id="rId26" Type="http://schemas.openxmlformats.org/officeDocument/2006/relationships/slide" Target="slides/slide10.xml"></Relationship><Relationship Id="rId27" Type="http://schemas.openxmlformats.org/officeDocument/2006/relationships/slide" Target="slides/slide11.xml"></Relationship><Relationship Id="rId28" Type="http://schemas.openxmlformats.org/officeDocument/2006/relationships/slide" Target="slides/slide12.xml"></Relationship><Relationship Id="rId29" Type="http://schemas.openxmlformats.org/officeDocument/2006/relationships/slide" Target="slides/slide13.xml"></Relationship><Relationship Id="rId30" Type="http://schemas.openxmlformats.org/officeDocument/2006/relationships/viewProps" Target="viewProps.xml"></Relationship><Relationship Id="rId31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908FCEED-0728-4934-AA77-C20330B476D3}" type="datetimeFigureOut">
              <a:rPr lang="de-DE"/>
              <a:pPr>
                <a:defRPr/>
              </a:pPr>
              <a:t>28.09.2023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FD02C1D2-A2AA-447F-B73B-11AE9475EC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452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614CF948-7B6E-408A-9769-D75D0886CAC0}" type="datetimeFigureOut">
              <a:rPr lang="de-DE"/>
              <a:pPr>
                <a:defRPr/>
              </a:pPr>
              <a:t>28.09.2023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1E97BDFF-0AC5-494C-90C2-63A8BE427F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754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4629150"/>
            <a:ext cx="7593012" cy="3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133000"/>
            <a:ext cx="5616624" cy="539354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2787774"/>
            <a:ext cx="5328592" cy="37262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46050" y="134542"/>
            <a:ext cx="8839200" cy="1069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CCC3A6-7260-C848-B350-F92CC2848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3868638"/>
            <a:ext cx="9131300" cy="1295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1A8F6B-9E79-4AFA-8BF8-519A315610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xyz</a:t>
            </a:r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BA134BD-43B4-4DB9-B32B-9B4CD6D02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151200"/>
            <a:ext cx="1578876" cy="9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Zusatz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4629150"/>
            <a:ext cx="7593012" cy="3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133000"/>
            <a:ext cx="5328592" cy="539354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2787774"/>
            <a:ext cx="5112000" cy="32385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146050" y="134542"/>
            <a:ext cx="8839200" cy="1069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7092280" y="385450"/>
            <a:ext cx="1357200" cy="386100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latin typeface="BundesSans Office"/>
              </a:defRPr>
            </a:lvl1pPr>
          </a:lstStyle>
          <a:p>
            <a:r>
              <a:rPr lang="de-DE" dirty="0"/>
              <a:t>Zusatzlogo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762129-38B1-F34E-BC1C-9D2C80D1B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3868638"/>
            <a:ext cx="9131300" cy="1295400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D58E349-9DD2-4DF9-A800-750957D630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151200"/>
            <a:ext cx="1578876" cy="9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357504"/>
            <a:ext cx="5760000" cy="73554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4731990"/>
            <a:ext cx="2895600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xyz</a:t>
            </a:r>
            <a:endParaRPr lang="de-DE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ED7ADD-B9DC-4A7F-B9FF-1BF561413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370400"/>
            <a:ext cx="1237497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357504"/>
            <a:ext cx="5760000" cy="73554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21600"/>
            <a:ext cx="8172000" cy="30777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BundesSans Office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BundesSans Office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BundesSans Office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BundesSans Office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BundesSans Office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BundesSans Office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BundesSans Office"/>
              </a:defRPr>
            </a:lvl7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4731990"/>
            <a:ext cx="2895600" cy="273844"/>
          </a:xfrm>
        </p:spPr>
        <p:txBody>
          <a:bodyPr/>
          <a:lstStyle/>
          <a:p>
            <a:r>
              <a:rPr lang="de-DE"/>
              <a:t>xyz</a:t>
            </a:r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3052BBB-BA8E-400D-BF6C-DB92A4FF9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370400"/>
            <a:ext cx="1237497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357504"/>
            <a:ext cx="5760000" cy="73554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467544" y="1221600"/>
            <a:ext cx="8172000" cy="314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aseline="0">
                <a:solidFill>
                  <a:srgbClr val="004F80"/>
                </a:solidFill>
                <a:latin typeface="BundesSans Office"/>
              </a:defRPr>
            </a:lvl1pPr>
            <a:lvl2pPr marL="539750" indent="-284163">
              <a:buFont typeface="Arial" pitchFamily="34" charset="0"/>
              <a:buChar char="•"/>
              <a:defRPr sz="1800" baseline="0">
                <a:solidFill>
                  <a:srgbClr val="004F80"/>
                </a:solidFill>
                <a:latin typeface="BundesSans Office"/>
              </a:defRPr>
            </a:lvl2pPr>
            <a:lvl3pPr marL="892175" indent="-284163"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BundesSans Office"/>
              </a:defRPr>
            </a:lvl3pPr>
            <a:lvl4pPr marL="1160463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BundesSans Office"/>
              </a:defRPr>
            </a:lvl4pPr>
            <a:lvl5pPr marL="1436688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BundesSans Office"/>
              </a:defRPr>
            </a:lvl5pPr>
            <a:lvl6pPr marL="1703388" indent="-228600">
              <a:defRPr>
                <a:solidFill>
                  <a:srgbClr val="004F80"/>
                </a:solidFill>
                <a:latin typeface="BundesSans Office"/>
              </a:defRPr>
            </a:lvl6pPr>
            <a:lvl7pPr marL="1970088" indent="-228600">
              <a:defRPr sz="1400">
                <a:solidFill>
                  <a:srgbClr val="004F80"/>
                </a:solidFill>
              </a:defRPr>
            </a:lvl7pPr>
          </a:lstStyle>
          <a:p>
            <a:pPr lvl="0"/>
            <a:r>
              <a:rPr lang="de-DE" noProof="0" dirty="0"/>
              <a:t>Aufzählungen </a:t>
            </a:r>
            <a:r>
              <a:rPr lang="de-DE" noProof="0" dirty="0" err="1"/>
              <a:t>BundesSans</a:t>
            </a:r>
            <a:r>
              <a:rPr lang="de-DE" noProof="0" dirty="0"/>
              <a:t>; beginnend bei 20 </a:t>
            </a:r>
            <a:r>
              <a:rPr lang="de-DE" noProof="0" dirty="0" err="1"/>
              <a:t>pt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>
                <a:latin typeface="BundesSans Office"/>
              </a:rPr>
              <a:t>Siebte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4731990"/>
            <a:ext cx="2895600" cy="273844"/>
          </a:xfrm>
        </p:spPr>
        <p:txBody>
          <a:bodyPr/>
          <a:lstStyle/>
          <a:p>
            <a:r>
              <a:rPr lang="de-DE"/>
              <a:t>xyz</a:t>
            </a:r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C134776-95E8-4CF5-BF8F-24D442DE9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370400"/>
            <a:ext cx="1237497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357504"/>
            <a:ext cx="5616000" cy="73554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221600"/>
            <a:ext cx="2556000" cy="3051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240448" y="1248942"/>
            <a:ext cx="5364000" cy="305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760000" y="4725000"/>
            <a:ext cx="2895600" cy="273844"/>
          </a:xfrm>
        </p:spPr>
        <p:txBody>
          <a:bodyPr/>
          <a:lstStyle/>
          <a:p>
            <a:r>
              <a:rPr lang="de-DE"/>
              <a:t>xyz</a:t>
            </a:r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024F449-500F-4FAD-B932-D1EC4CB30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370400"/>
            <a:ext cx="1237497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357504"/>
            <a:ext cx="5616000" cy="73554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84168" y="1221600"/>
            <a:ext cx="2556000" cy="3051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7544" y="1221600"/>
            <a:ext cx="5364000" cy="305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760000" y="4731990"/>
            <a:ext cx="2895600" cy="273844"/>
          </a:xfrm>
        </p:spPr>
        <p:txBody>
          <a:bodyPr/>
          <a:lstStyle/>
          <a:p>
            <a:r>
              <a:rPr lang="de-DE"/>
              <a:t>xyz</a:t>
            </a:r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522499-FF5F-46F1-91F1-FA87A2B41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370400"/>
            <a:ext cx="1237497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357504"/>
            <a:ext cx="5616000" cy="73554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67544" y="1248942"/>
            <a:ext cx="8172000" cy="305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4731990"/>
            <a:ext cx="2895600" cy="273844"/>
          </a:xfrm>
        </p:spPr>
        <p:txBody>
          <a:bodyPr/>
          <a:lstStyle/>
          <a:p>
            <a:r>
              <a:rPr lang="de-DE"/>
              <a:t>xyz</a:t>
            </a:r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6FE8FAC-966F-4B43-AC04-0811D00B6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370400"/>
            <a:ext cx="1237497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357504"/>
            <a:ext cx="5616000" cy="735546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4731990"/>
            <a:ext cx="2895600" cy="273844"/>
          </a:xfrm>
        </p:spPr>
        <p:txBody>
          <a:bodyPr/>
          <a:lstStyle/>
          <a:p>
            <a:r>
              <a:rPr lang="de-DE"/>
              <a:t>xyz</a:t>
            </a: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468313" y="1248942"/>
            <a:ext cx="8172000" cy="305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A15172D-730D-4E18-850B-FEA90CF02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4370400"/>
            <a:ext cx="1237497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pic>
        <p:nvPicPr>
          <p:cNvPr id="1031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1685"/>
            <a:ext cx="2133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46050" y="134542"/>
            <a:ext cx="8839200" cy="10690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4F80"/>
              </a:solidFill>
              <a:latin typeface="Neue Praxis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900113" y="4629150"/>
            <a:ext cx="7593012" cy="3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BundesSans Office" pitchFamily="34" charset="0"/>
            </a:endParaRPr>
          </a:p>
        </p:txBody>
      </p:sp>
      <p:sp>
        <p:nvSpPr>
          <p:cNvPr id="12" name="Rectangle 18"/>
          <p:cNvSpPr txBox="1">
            <a:spLocks noChangeArrowheads="1"/>
          </p:cNvSpPr>
          <p:nvPr userDrawn="1"/>
        </p:nvSpPr>
        <p:spPr>
          <a:xfrm>
            <a:off x="899592" y="1371600"/>
            <a:ext cx="7593012" cy="539354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undesSerif Office" pitchFamily="18" charset="0"/>
                <a:ea typeface="+mj-ea"/>
                <a:cs typeface="Times"/>
              </a:rPr>
              <a:t>Mastertitelformat bearbeiten</a:t>
            </a:r>
          </a:p>
        </p:txBody>
      </p:sp>
      <p:sp>
        <p:nvSpPr>
          <p:cNvPr id="13" name="Rectangle 19"/>
          <p:cNvSpPr txBox="1">
            <a:spLocks noChangeArrowheads="1"/>
          </p:cNvSpPr>
          <p:nvPr userDrawn="1"/>
        </p:nvSpPr>
        <p:spPr>
          <a:xfrm>
            <a:off x="899592" y="1885950"/>
            <a:ext cx="7593012" cy="32385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undesSans Office" pitchFamily="34" charset="0"/>
                <a:ea typeface="+mn-ea"/>
                <a:cs typeface="+mn-cs"/>
              </a:rPr>
              <a:t>Master-Untertitelformat bearbeiten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6012160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BundesSans Office"/>
              </a:defRPr>
            </a:lvl1pPr>
          </a:lstStyle>
          <a:p>
            <a:r>
              <a:rPr lang="de-DE"/>
              <a:t>xyz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CF3CB73-85C5-894E-8EE5-A24B689914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700" y="3864758"/>
            <a:ext cx="9131300" cy="12954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C0D36C-FD6F-4114-AE45-F049C4E861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2000" y="151200"/>
            <a:ext cx="1578876" cy="977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1" r:id="rId2"/>
    <p:sldLayoutId id="2147483823" r:id="rId3"/>
    <p:sldLayoutId id="2147483825" r:id="rId4"/>
    <p:sldLayoutId id="2147483816" r:id="rId5"/>
    <p:sldLayoutId id="2147483817" r:id="rId6"/>
    <p:sldLayoutId id="2147483819" r:id="rId7"/>
    <p:sldLayoutId id="2147483820" r:id="rId8"/>
    <p:sldLayoutId id="214748382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419622"/>
            <a:ext cx="7416824" cy="3384376"/>
          </a:xfrm>
        </p:spPr>
        <p:txBody>
          <a:bodyPr/>
          <a:lstStyle/>
          <a:p>
            <a:r>
              <a:rPr lang="de-DE" sz="2400" dirty="0" err="1"/>
              <a:t>Diversification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EU Trade Relations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regard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Americas</a:t>
            </a:r>
            <a:r>
              <a:rPr lang="de-DE" sz="2400" dirty="0"/>
              <a:t>: A German </a:t>
            </a:r>
            <a:r>
              <a:rPr lang="de-DE" sz="2400" dirty="0" err="1"/>
              <a:t>Perspective</a:t>
            </a:r>
            <a:r>
              <a:rPr lang="de-DE" sz="2400" dirty="0"/>
              <a:t> on Resilient and </a:t>
            </a:r>
            <a:r>
              <a:rPr lang="de-DE" sz="2400" dirty="0" err="1"/>
              <a:t>Sustainable</a:t>
            </a:r>
            <a:r>
              <a:rPr lang="de-DE" sz="2400" dirty="0"/>
              <a:t> Trade Relations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r>
              <a:rPr lang="de-DE" sz="2000" dirty="0"/>
              <a:t>Christian Forwick</a:t>
            </a:r>
            <a:br>
              <a:rPr lang="de-DE" sz="2000" dirty="0"/>
            </a:br>
            <a:r>
              <a:rPr lang="de-DE" sz="1600" dirty="0"/>
              <a:t>Deputy Director General </a:t>
            </a:r>
            <a:br>
              <a:rPr lang="de-DE" sz="1600" dirty="0"/>
            </a:br>
            <a:r>
              <a:rPr lang="de-DE" sz="1600" dirty="0"/>
              <a:t>External </a:t>
            </a:r>
            <a:r>
              <a:rPr lang="de-DE" sz="1600" dirty="0" err="1"/>
              <a:t>Economic</a:t>
            </a:r>
            <a:r>
              <a:rPr lang="de-DE" sz="1600" dirty="0"/>
              <a:t> Relations, Trade Policy, Policy, </a:t>
            </a:r>
            <a:r>
              <a:rPr lang="de-DE" sz="1600" dirty="0" err="1"/>
              <a:t>America</a:t>
            </a:r>
            <a:br>
              <a:rPr lang="de-DE" sz="2000" dirty="0"/>
            </a:br>
            <a:r>
              <a:rPr lang="de-DE" sz="20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Chile Latin America’s fifth-largest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EU-Chile trade in goods grew by 163% between 2002 and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EU goods exports to Chile grew by 284% in the same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99.9% of EU exports will be tariff-free = further increase of EU exports to Chile by up to EUR 4.5 billion.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Cooperation on raw materials and clean fuel crucial for the transition to the green economy, such as lithium, copper, and hydrogen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Easier for German and EU companies to provide their services in Chile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Strong Sustainability Chapter – (Review Clause)</a:t>
            </a: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EU – Chile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33807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EU-MEX “Global Agreement” since 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Negotiations for new EU-MEX agreement (2020) but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Germany committed to swiftly finalize modernization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New agreement = new business opportunities for both parties </a:t>
            </a:r>
            <a:br>
              <a:rPr lang="en-US" b="1" dirty="0"/>
            </a:br>
            <a:r>
              <a:rPr lang="en-US" b="1" dirty="0"/>
              <a:t>(e.g. reciprocal access to public procurement, liberalization of trade in agricultural goods), strong and clear commitments on human rights, sustainable development and the fight against corruption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High potential: MEX emerging economy of 129 million and EU market with 448 million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EU – Mexico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144566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Entry into force 1 July 2020 - Substitutes NAFTA (1994)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Stronger </a:t>
            </a:r>
            <a:r>
              <a:rPr lang="en-US" b="1" dirty="0" err="1"/>
              <a:t>RuoO</a:t>
            </a:r>
            <a:r>
              <a:rPr lang="en-US" b="1" dirty="0"/>
              <a:t> (62,5 up to 75% USMCA origin)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Minimum wage 16 USD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Protection of IP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Workers rights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Dispute settlement – 3 mechanisms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SME chapter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German Experience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USMCA – US – Mexico- CAN Agreement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330001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95536" y="1923678"/>
            <a:ext cx="8496944" cy="576064"/>
          </a:xfrm>
        </p:spPr>
        <p:txBody>
          <a:bodyPr/>
          <a:lstStyle/>
          <a:p>
            <a:pPr algn="ctr"/>
            <a:r>
              <a:rPr lang="de-DE" b="1" dirty="0" err="1"/>
              <a:t>Thank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attention</a:t>
            </a:r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330310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67544" y="555526"/>
            <a:ext cx="8172000" cy="4230470"/>
          </a:xfrm>
        </p:spPr>
        <p:txBody>
          <a:bodyPr/>
          <a:lstStyle/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◘ </a:t>
            </a:r>
            <a:r>
              <a:rPr lang="de-DE" b="1" dirty="0"/>
              <a:t>CETA: </a:t>
            </a:r>
            <a:r>
              <a:rPr lang="de-DE" b="1" dirty="0" err="1"/>
              <a:t>Ratification</a:t>
            </a:r>
            <a:r>
              <a:rPr lang="de-DE" b="1" dirty="0"/>
              <a:t> November 2022</a:t>
            </a:r>
          </a:p>
          <a:p>
            <a:r>
              <a:rPr lang="de-DE" b="1" dirty="0"/>
              <a:t>◘  Chile: </a:t>
            </a:r>
            <a:r>
              <a:rPr lang="de-DE" b="1" dirty="0" err="1"/>
              <a:t>December</a:t>
            </a:r>
            <a:r>
              <a:rPr lang="de-DE" b="1" dirty="0"/>
              <a:t> 2022 - Political </a:t>
            </a:r>
            <a:r>
              <a:rPr lang="de-DE" b="1" dirty="0" err="1"/>
              <a:t>closure</a:t>
            </a:r>
            <a:r>
              <a:rPr lang="de-DE" b="1" dirty="0"/>
              <a:t> </a:t>
            </a:r>
            <a:r>
              <a:rPr lang="en-US" b="1" dirty="0"/>
              <a:t>of the modernization of the 			Association Agreement (effective since 2003)</a:t>
            </a:r>
            <a:endParaRPr lang="de-DE" b="1" dirty="0"/>
          </a:p>
          <a:p>
            <a:r>
              <a:rPr lang="de-DE" b="1" dirty="0"/>
              <a:t>◘  Kenia: Political </a:t>
            </a:r>
            <a:r>
              <a:rPr lang="de-DE" b="1" dirty="0" err="1"/>
              <a:t>conclusion</a:t>
            </a:r>
            <a:r>
              <a:rPr lang="de-DE" b="1" dirty="0"/>
              <a:t> June 2023 (</a:t>
            </a:r>
            <a:r>
              <a:rPr lang="de-DE" b="1" dirty="0" err="1"/>
              <a:t>for</a:t>
            </a:r>
            <a:r>
              <a:rPr lang="de-DE" b="1" dirty="0"/>
              <a:t> an EPA)</a:t>
            </a:r>
          </a:p>
          <a:p>
            <a:r>
              <a:rPr lang="de-DE" b="1" dirty="0"/>
              <a:t>◘  New Zealand: FTA </a:t>
            </a:r>
            <a:r>
              <a:rPr lang="de-DE" b="1" dirty="0" err="1"/>
              <a:t>signed</a:t>
            </a:r>
            <a:r>
              <a:rPr lang="de-DE" b="1" dirty="0"/>
              <a:t> </a:t>
            </a:r>
            <a:r>
              <a:rPr lang="de-DE" b="1" dirty="0" err="1"/>
              <a:t>July</a:t>
            </a:r>
            <a:r>
              <a:rPr lang="de-DE" b="1" dirty="0"/>
              <a:t> 2023</a:t>
            </a:r>
          </a:p>
          <a:p>
            <a:r>
              <a:rPr lang="de-DE" b="1" dirty="0"/>
              <a:t>◘  MERCOSUR, Mexico, Australia: </a:t>
            </a:r>
            <a:r>
              <a:rPr lang="de-DE" b="1" dirty="0" err="1"/>
              <a:t>Finalizing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negotiations</a:t>
            </a:r>
            <a:r>
              <a:rPr lang="de-DE" b="1" dirty="0"/>
              <a:t> in 2023</a:t>
            </a:r>
          </a:p>
          <a:p>
            <a:r>
              <a:rPr lang="de-DE" b="1" dirty="0"/>
              <a:t>◘  Indonesia, India: </a:t>
            </a:r>
            <a:r>
              <a:rPr lang="de-DE" b="1" dirty="0" err="1"/>
              <a:t>Negotiations</a:t>
            </a:r>
            <a:r>
              <a:rPr lang="de-DE" b="1" dirty="0"/>
              <a:t> </a:t>
            </a:r>
            <a:r>
              <a:rPr lang="de-DE" b="1" dirty="0" err="1"/>
              <a:t>ongoing</a:t>
            </a:r>
            <a:endParaRPr lang="de-DE" b="1" dirty="0"/>
          </a:p>
          <a:p>
            <a:pPr marL="269875" indent="-269875"/>
            <a:r>
              <a:rPr lang="de-DE" b="1" dirty="0"/>
              <a:t>◘  Thailand, Philippines, Malaysia: Relaunch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negotiations</a:t>
            </a:r>
            <a:r>
              <a:rPr lang="de-DE" b="1" dirty="0"/>
              <a:t> (</a:t>
            </a:r>
            <a:r>
              <a:rPr lang="de-DE" b="1" dirty="0" err="1"/>
              <a:t>planned</a:t>
            </a:r>
            <a:r>
              <a:rPr lang="de-DE" b="1" dirty="0"/>
              <a:t>)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b="1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37666"/>
            <a:ext cx="8496944" cy="561876"/>
          </a:xfrm>
        </p:spPr>
        <p:txBody>
          <a:bodyPr/>
          <a:lstStyle/>
          <a:p>
            <a:r>
              <a:rPr lang="de-DE" b="1" dirty="0"/>
              <a:t>State </a:t>
            </a:r>
            <a:r>
              <a:rPr lang="de-DE" b="1" dirty="0" err="1"/>
              <a:t>of</a:t>
            </a:r>
            <a:r>
              <a:rPr lang="de-DE" b="1" dirty="0"/>
              <a:t> Play  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57504"/>
            <a:ext cx="6336704" cy="990110"/>
          </a:xfrm>
        </p:spPr>
        <p:txBody>
          <a:bodyPr/>
          <a:lstStyle/>
          <a:p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endParaRPr lang="de-DE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F507619-9498-4C3C-B1B7-1D0602546125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8172000" cy="395889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BundesSans Office"/>
                <a:ea typeface="+mn-ea"/>
                <a:cs typeface="+mn-cs"/>
              </a:defRPr>
            </a:lvl1pPr>
            <a:lvl2pPr marL="949325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8F4988-23ED-4E72-99CE-8591EAD9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-5220"/>
            <a:ext cx="71872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813302" y="3294307"/>
            <a:ext cx="2940252" cy="789611"/>
          </a:xfrm>
        </p:spPr>
        <p:txBody>
          <a:bodyPr/>
          <a:lstStyle/>
          <a:p>
            <a:endParaRPr lang="de-DE" sz="1200" b="1" dirty="0"/>
          </a:p>
          <a:p>
            <a:endParaRPr lang="de-DE" sz="1200" b="1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Focus on Central and </a:t>
            </a:r>
            <a:r>
              <a:rPr lang="de-DE" b="1" dirty="0" err="1"/>
              <a:t>Latin</a:t>
            </a:r>
            <a:r>
              <a:rPr lang="de-DE" b="1" dirty="0"/>
              <a:t> </a:t>
            </a:r>
            <a:r>
              <a:rPr lang="de-DE" b="1" dirty="0" err="1"/>
              <a:t>America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Mercosur (ARG, BRA, PRY, URY)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Chile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Mexico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USMCA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377765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sz="1200" b="1" dirty="0"/>
          </a:p>
          <a:p>
            <a:endParaRPr lang="de-DE" sz="1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CHN most important trading partner (BRA, ARG, CHL, URS, PER, PAN)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CHN has FTAs with CHL, CRI, PER (URY, ELS, PAN negotiations)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CHN is main investor: strategic - raw materials (infrastructure, Oil, Gas)</a:t>
            </a: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China in Central and </a:t>
            </a:r>
            <a:r>
              <a:rPr lang="de-DE" b="1" dirty="0" err="1"/>
              <a:t>Latin</a:t>
            </a:r>
            <a:r>
              <a:rPr lang="de-DE" b="1" dirty="0"/>
              <a:t> </a:t>
            </a:r>
            <a:r>
              <a:rPr lang="de-DE" b="1" dirty="0" err="1"/>
              <a:t>America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  <p:pic>
        <p:nvPicPr>
          <p:cNvPr id="5" name="Picture 2" descr="https://static.dw.com/display/23/03/230327_IG_AI_TradePartnersLatAm_V2_DE/ressources/230327_IG_AI_TradePartnersLatAm_V2_DE-XL.png">
            <a:extLst>
              <a:ext uri="{FF2B5EF4-FFF2-40B4-BE49-F238E27FC236}">
                <a16:creationId xmlns:a16="http://schemas.microsoft.com/office/drawing/2014/main" id="{D0A366F0-5864-4053-A369-92734BFA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59" y="2318303"/>
            <a:ext cx="5454271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F7A5E20-F321-4BFD-91A5-DC11C3BB23DC}"/>
              </a:ext>
            </a:extLst>
          </p:cNvPr>
          <p:cNvSpPr txBox="1"/>
          <p:nvPr/>
        </p:nvSpPr>
        <p:spPr>
          <a:xfrm>
            <a:off x="1907704" y="2499742"/>
            <a:ext cx="1983235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USA      BRA          CHN     IND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630FB1-3272-4F8D-895B-455F4DC2609F}"/>
              </a:ext>
            </a:extLst>
          </p:cNvPr>
          <p:cNvSpPr txBox="1"/>
          <p:nvPr/>
        </p:nvSpPr>
        <p:spPr>
          <a:xfrm>
            <a:off x="2852966" y="2931790"/>
            <a:ext cx="466794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2000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CEE18B8-367F-4588-A0EA-665E3A044FBC}"/>
              </a:ext>
            </a:extLst>
          </p:cNvPr>
          <p:cNvSpPr txBox="1"/>
          <p:nvPr/>
        </p:nvSpPr>
        <p:spPr>
          <a:xfrm>
            <a:off x="6025908" y="2931790"/>
            <a:ext cx="466794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2915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813302" y="3294307"/>
            <a:ext cx="2940252" cy="789611"/>
          </a:xfrm>
        </p:spPr>
        <p:txBody>
          <a:bodyPr/>
          <a:lstStyle/>
          <a:p>
            <a:endParaRPr lang="de-DE" sz="1200" b="1" dirty="0"/>
          </a:p>
          <a:p>
            <a:endParaRPr lang="de-DE" sz="1200" b="1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59024" y="500063"/>
            <a:ext cx="8496944" cy="576064"/>
          </a:xfrm>
        </p:spPr>
        <p:txBody>
          <a:bodyPr/>
          <a:lstStyle/>
          <a:p>
            <a:r>
              <a:rPr lang="de-DE" b="1" dirty="0"/>
              <a:t>China – Belt and Road Partner</a:t>
            </a:r>
            <a:br>
              <a:rPr lang="de-DE" b="1" dirty="0"/>
            </a:br>
            <a:br>
              <a:rPr lang="de-DE" b="1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  <p:pic>
        <p:nvPicPr>
          <p:cNvPr id="2050" name="Picture 2" descr="https://static.dw.com/display/23/03/230327_IG_AI_SilkRoadLatAm_DE/ressources/230327_IG_AI_SilkRoadLatAm_DE-XL.png">
            <a:extLst>
              <a:ext uri="{FF2B5EF4-FFF2-40B4-BE49-F238E27FC236}">
                <a16:creationId xmlns:a16="http://schemas.microsoft.com/office/drawing/2014/main" id="{AF9EBE68-B5CB-48F7-BFF9-DA1B17FB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8299"/>
            <a:ext cx="6768752" cy="37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187516D-B82F-4A3A-B1CB-773412834FBC}"/>
              </a:ext>
            </a:extLst>
          </p:cNvPr>
          <p:cNvSpPr/>
          <p:nvPr/>
        </p:nvSpPr>
        <p:spPr>
          <a:xfrm>
            <a:off x="5364088" y="2499742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5C666E"/>
                </a:solidFill>
                <a:latin typeface="NotoSans"/>
              </a:rPr>
              <a:t>Antigua und Barbuda, Argentina, Barbados, </a:t>
            </a:r>
            <a:r>
              <a:rPr lang="de-DE" sz="1400" dirty="0" err="1">
                <a:solidFill>
                  <a:srgbClr val="5C666E"/>
                </a:solidFill>
                <a:latin typeface="NotoSans"/>
              </a:rPr>
              <a:t>Bolivia</a:t>
            </a:r>
            <a:r>
              <a:rPr lang="de-DE" sz="1400" dirty="0">
                <a:solidFill>
                  <a:srgbClr val="5C666E"/>
                </a:solidFill>
                <a:latin typeface="NotoSans"/>
              </a:rPr>
              <a:t>, Chile, Costa Rica, Dominica, Dominikanische Republik, Ecuador, El Salvador, Grenada, Guyana, Jamaica, Kuba, Nicaragua, Panama, Peru, Suriname, Trinidad und Tobago, Uruguay, Venezuela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590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sz="1200" b="1" dirty="0"/>
          </a:p>
          <a:p>
            <a:endParaRPr lang="de-D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June 2019: Political </a:t>
            </a:r>
            <a:r>
              <a:rPr lang="de-DE" b="1" dirty="0" err="1"/>
              <a:t>agreement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a trade </a:t>
            </a:r>
            <a:r>
              <a:rPr lang="de-DE" b="1" dirty="0" err="1"/>
              <a:t>agreement</a:t>
            </a: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March 2023: EU-</a:t>
            </a:r>
            <a:r>
              <a:rPr lang="de-DE" b="1" dirty="0" err="1"/>
              <a:t>Proposal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an „Additional Instrument“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September 2023: MERCOSUR Reply</a:t>
            </a:r>
            <a:br>
              <a:rPr lang="de-DE" b="1" dirty="0"/>
            </a:b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/>
              <a:t>Timely</a:t>
            </a:r>
            <a:r>
              <a:rPr lang="de-DE" b="1" dirty="0"/>
              <a:t> </a:t>
            </a:r>
            <a:r>
              <a:rPr lang="de-DE" b="1" dirty="0" err="1"/>
              <a:t>finalization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agreement</a:t>
            </a:r>
            <a:r>
              <a:rPr lang="de-DE" b="1" dirty="0">
                <a:latin typeface="BundesSerif Office" pitchFamily="18" charset="0"/>
              </a:rPr>
              <a:t> </a:t>
            </a:r>
            <a:r>
              <a:rPr lang="de-DE" b="1" dirty="0">
                <a:latin typeface="BundesSans Office"/>
              </a:rPr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EU - MERCOSUR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278688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German </a:t>
            </a:r>
            <a:r>
              <a:rPr lang="de-DE" dirty="0" err="1"/>
              <a:t>exporters</a:t>
            </a:r>
            <a:r>
              <a:rPr lang="de-DE" dirty="0"/>
              <a:t> and </a:t>
            </a:r>
            <a:r>
              <a:rPr lang="de-DE" dirty="0" err="1"/>
              <a:t>importers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Gradual </a:t>
            </a:r>
            <a:r>
              <a:rPr lang="de-DE" dirty="0" err="1"/>
              <a:t>liberalisation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on 91%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goods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Huge</a:t>
            </a:r>
            <a:r>
              <a:rPr lang="de-DE" dirty="0"/>
              <a:t> potential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en-US" dirty="0"/>
              <a:t>current MERCOSUR tariffs such as:</a:t>
            </a:r>
          </a:p>
          <a:p>
            <a:endParaRPr lang="en-US" sz="800" dirty="0"/>
          </a:p>
          <a:p>
            <a:pPr marL="12922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Cars: 35% </a:t>
            </a:r>
            <a:r>
              <a:rPr lang="de-DE" sz="1400" dirty="0"/>
              <a:t>(DE </a:t>
            </a:r>
            <a:r>
              <a:rPr lang="de-DE" sz="1400" dirty="0" err="1"/>
              <a:t>exports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MERCOSUR 2,2 </a:t>
            </a:r>
            <a:r>
              <a:rPr lang="de-DE" sz="1400" dirty="0" err="1"/>
              <a:t>billion</a:t>
            </a:r>
            <a:r>
              <a:rPr lang="de-DE" sz="1400" dirty="0"/>
              <a:t> EUR, </a:t>
            </a:r>
            <a:r>
              <a:rPr lang="de-DE" sz="1400" dirty="0" err="1"/>
              <a:t>including</a:t>
            </a:r>
            <a:r>
              <a:rPr lang="de-DE" sz="1400" dirty="0"/>
              <a:t> </a:t>
            </a:r>
            <a:r>
              <a:rPr lang="de-DE" sz="1400" dirty="0" err="1"/>
              <a:t>car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)</a:t>
            </a:r>
          </a:p>
          <a:p>
            <a:pPr marL="12922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Car </a:t>
            </a:r>
            <a:r>
              <a:rPr lang="de-DE" dirty="0" err="1"/>
              <a:t>parts</a:t>
            </a:r>
            <a:r>
              <a:rPr lang="de-DE" dirty="0"/>
              <a:t>: 14-18% </a:t>
            </a:r>
          </a:p>
          <a:p>
            <a:pPr marL="12922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Machinery: 14-20% </a:t>
            </a:r>
            <a:r>
              <a:rPr lang="de-DE" sz="1400" dirty="0"/>
              <a:t>(DE </a:t>
            </a:r>
            <a:r>
              <a:rPr lang="de-DE" sz="1400" dirty="0" err="1"/>
              <a:t>exports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MERCOSUR 5 </a:t>
            </a:r>
            <a:r>
              <a:rPr lang="de-DE" sz="1400" dirty="0" err="1"/>
              <a:t>billion</a:t>
            </a:r>
            <a:r>
              <a:rPr lang="de-DE" sz="1400" dirty="0"/>
              <a:t> EUR) </a:t>
            </a:r>
          </a:p>
          <a:p>
            <a:pPr marL="12922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Chemicals: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18% </a:t>
            </a:r>
            <a:r>
              <a:rPr lang="de-DE" sz="1400" dirty="0"/>
              <a:t>(DE </a:t>
            </a:r>
            <a:r>
              <a:rPr lang="de-DE" sz="1400" dirty="0" err="1"/>
              <a:t>exports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MERCOSUR 4 </a:t>
            </a:r>
            <a:r>
              <a:rPr lang="de-DE" sz="1400" dirty="0" err="1"/>
              <a:t>billion</a:t>
            </a:r>
            <a:r>
              <a:rPr lang="de-DE" sz="1400" dirty="0"/>
              <a:t> EUR)</a:t>
            </a:r>
          </a:p>
          <a:p>
            <a:pPr marL="12922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Clothing</a:t>
            </a:r>
            <a:r>
              <a:rPr lang="de-DE" dirty="0"/>
              <a:t>: 35%</a:t>
            </a:r>
          </a:p>
          <a:p>
            <a:pPr marL="12922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Pharmaceuticals: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14% </a:t>
            </a:r>
            <a:r>
              <a:rPr lang="de-DE" sz="1400" dirty="0"/>
              <a:t>(DE </a:t>
            </a:r>
            <a:r>
              <a:rPr lang="de-DE" sz="1400" dirty="0" err="1"/>
              <a:t>exports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MERCOSUR 1 </a:t>
            </a:r>
            <a:r>
              <a:rPr lang="de-DE" sz="1400" dirty="0" err="1"/>
              <a:t>billion</a:t>
            </a:r>
            <a:r>
              <a:rPr lang="de-DE" sz="1400" dirty="0"/>
              <a:t> EUR)</a:t>
            </a:r>
          </a:p>
          <a:p>
            <a:pPr marL="12922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Leather</a:t>
            </a:r>
            <a:r>
              <a:rPr lang="de-DE" dirty="0"/>
              <a:t> </a:t>
            </a:r>
            <a:r>
              <a:rPr lang="de-DE" dirty="0" err="1"/>
              <a:t>shoes</a:t>
            </a:r>
            <a:r>
              <a:rPr lang="de-DE" dirty="0"/>
              <a:t>: 35%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Market Access EU – MERCOSUR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390955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69598" y="555526"/>
            <a:ext cx="8172000" cy="4158462"/>
          </a:xfrm>
        </p:spPr>
        <p:txBody>
          <a:bodyPr/>
          <a:lstStyle/>
          <a:p>
            <a:endParaRPr lang="de-DE" sz="1200" b="1" dirty="0"/>
          </a:p>
          <a:p>
            <a:endParaRPr lang="de-D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Modern regulatory framework </a:t>
            </a:r>
            <a:br>
              <a:rPr lang="en-US" b="1" dirty="0"/>
            </a:br>
            <a:r>
              <a:rPr lang="en-US" b="1" dirty="0"/>
              <a:t>stable and predictable rules for trade and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IP rights, digitalization, food safety, competition, procurement</a:t>
            </a:r>
            <a:br>
              <a:rPr lang="en-US" b="1" dirty="0"/>
            </a:br>
            <a:r>
              <a:rPr lang="en-US" b="1" dirty="0"/>
              <a:t>simplification of customs procedures, </a:t>
            </a:r>
            <a:br>
              <a:rPr lang="en-US" b="1" dirty="0"/>
            </a:br>
            <a:r>
              <a:rPr lang="en-US" b="1" dirty="0"/>
              <a:t>technical regulations and standards</a:t>
            </a:r>
            <a:br>
              <a:rPr lang="en-US" b="1" dirty="0"/>
            </a:b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Sustainable trade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BundesSans Office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496944" cy="576064"/>
          </a:xfrm>
        </p:spPr>
        <p:txBody>
          <a:bodyPr/>
          <a:lstStyle/>
          <a:p>
            <a:r>
              <a:rPr lang="de-DE" b="1" dirty="0"/>
              <a:t>EU – MERCOSUR – Other Benefits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34513" y="4713988"/>
            <a:ext cx="2895600" cy="273844"/>
          </a:xfrm>
        </p:spPr>
        <p:txBody>
          <a:bodyPr/>
          <a:lstStyle/>
          <a:p>
            <a:r>
              <a:rPr lang="de-DE" dirty="0"/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286778417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tandard blau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_BMWi_Master_12_2021_dt_16_9_neu.pptx" id="{717661E9-2A32-4E5F-88D3-1A6D804AA22C}" vid="{B5C0534B-A39D-42A6-BE16-D03B5170AD6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Company>Bundesministerium für Wirtschaft und Technologie</Company>
  <DocSecurity>0</DocSecurity>
  <HyperlinksChanged>false</HyperlinksChanged>
  <Lines>0</Lines>
  <LinksUpToDate>false</LinksUpToDate>
  <Pages>13</Pages>
  <Paragraphs>121</Paragraphs>
  <Words>721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Zimmermann, Anika, VA3</dc:creator>
  <cp:lastModifiedBy>SecurePIM</cp:lastModifiedBy>
  <dc:title>Handelspolitik in der Zeitenwende – Neustart oder zurück zu den Wurzeln ?</dc:title>
  <dcterms:modified xsi:type="dcterms:W3CDTF">2023-09-28T16:48:01Z</dcterms:modified>
</cp:coreProperties>
</file>