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6" r:id="rId3"/>
    <p:sldId id="268" r:id="rId4"/>
    <p:sldId id="269" r:id="rId5"/>
    <p:sldId id="270" r:id="rId6"/>
    <p:sldId id="267" r:id="rId7"/>
    <p:sldId id="271" r:id="rId8"/>
    <p:sldId id="272" r:id="rId9"/>
    <p:sldId id="273" r:id="rId10"/>
    <p:sldId id="274" r:id="rId11"/>
    <p:sldId id="275" r:id="rId12"/>
    <p:sldId id="276" r:id="rId13"/>
  </p:sldIdLst>
  <p:sldSz cx="18288000" cy="10287000"/>
  <p:notesSz cx="6858000" cy="9144000"/>
  <p:embeddedFontLst>
    <p:embeddedFont>
      <p:font typeface="Algerian" panose="04020705040A02060702" pitchFamily="82" charset="0"/>
      <p:regular r:id="rId14"/>
    </p:embeddedFont>
    <p:embeddedFont>
      <p:font typeface="Hind Guntur Medium" panose="02000000000000000000" pitchFamily="2" charset="0"/>
      <p:regular r:id="rId15"/>
    </p:embeddedFont>
    <p:embeddedFont>
      <p:font typeface="League Spartan" panose="020B0604020202020204" charset="0"/>
      <p:regular r:id="rId16"/>
      <p:bold r:id="rId17"/>
    </p:embeddedFont>
    <p:embeddedFont>
      <p:font typeface="Poppins Bold" panose="00000800000000000000" pitchFamily="2" charset="0"/>
      <p:regular r:id="rId18"/>
      <p:bold r:id="rId19"/>
    </p:embeddedFont>
    <p:embeddedFont>
      <p:font typeface="Poppins Semi-Bold"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FBD"/>
    <a:srgbClr val="ECECC6"/>
    <a:srgbClr val="FFDC6D"/>
    <a:srgbClr val="71D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autoAdjust="0"/>
    <p:restoredTop sz="94609" autoAdjust="0"/>
  </p:normalViewPr>
  <p:slideViewPr>
    <p:cSldViewPr>
      <p:cViewPr varScale="1">
        <p:scale>
          <a:sx n="63" d="100"/>
          <a:sy n="63" d="100"/>
        </p:scale>
        <p:origin x="124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svg"/><Relationship Id="rId9" Type="http://schemas.openxmlformats.org/officeDocument/2006/relationships/image" Target="../media/image8.jpe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11693" y="-37427"/>
            <a:ext cx="13084230" cy="10934910"/>
          </a:xfrm>
          <a:custGeom>
            <a:avLst/>
            <a:gdLst/>
            <a:ahLst/>
            <a:cxnLst/>
            <a:rect l="l" t="t" r="r" b="b"/>
            <a:pathLst>
              <a:path w="13084230" h="10934910">
                <a:moveTo>
                  <a:pt x="0" y="0"/>
                </a:moveTo>
                <a:lnTo>
                  <a:pt x="13084230" y="0"/>
                </a:lnTo>
                <a:lnTo>
                  <a:pt x="13084230" y="10934910"/>
                </a:lnTo>
                <a:lnTo>
                  <a:pt x="0" y="10934910"/>
                </a:lnTo>
                <a:lnTo>
                  <a:pt x="0" y="0"/>
                </a:lnTo>
                <a:close/>
              </a:path>
            </a:pathLst>
          </a:custGeom>
          <a:blipFill>
            <a:blip r:embed="rId2"/>
            <a:stretch>
              <a:fillRect l="-77413" r="-401"/>
            </a:stretch>
          </a:blipFill>
        </p:spPr>
        <p:txBody>
          <a:bodyPr/>
          <a:lstStyle/>
          <a:p>
            <a:endParaRPr lang="es-419"/>
          </a:p>
        </p:txBody>
      </p:sp>
      <p:grpSp>
        <p:nvGrpSpPr>
          <p:cNvPr id="3" name="Group 3"/>
          <p:cNvGrpSpPr/>
          <p:nvPr/>
        </p:nvGrpSpPr>
        <p:grpSpPr>
          <a:xfrm>
            <a:off x="-7033400" y="-4516578"/>
            <a:ext cx="17700700" cy="1770070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3F6"/>
            </a:solidFill>
          </p:spPr>
          <p:txBody>
            <a:bodyPr/>
            <a:lstStyle/>
            <a:p>
              <a:endParaRPr lang="es-419"/>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5400000">
            <a:off x="4411958" y="3504009"/>
            <a:ext cx="10287000" cy="3278981"/>
          </a:xfrm>
          <a:custGeom>
            <a:avLst/>
            <a:gdLst/>
            <a:ahLst/>
            <a:cxnLst/>
            <a:rect l="l" t="t" r="r" b="b"/>
            <a:pathLst>
              <a:path w="10287000" h="3278981">
                <a:moveTo>
                  <a:pt x="0" y="0"/>
                </a:moveTo>
                <a:lnTo>
                  <a:pt x="10287000" y="0"/>
                </a:lnTo>
                <a:lnTo>
                  <a:pt x="10287000" y="3278982"/>
                </a:lnTo>
                <a:lnTo>
                  <a:pt x="0" y="32789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419"/>
          </a:p>
        </p:txBody>
      </p:sp>
      <p:sp>
        <p:nvSpPr>
          <p:cNvPr id="7" name="Freeform 7"/>
          <p:cNvSpPr/>
          <p:nvPr/>
        </p:nvSpPr>
        <p:spPr>
          <a:xfrm rot="6640526">
            <a:off x="5897858" y="8202871"/>
            <a:ext cx="7315200" cy="1060704"/>
          </a:xfrm>
          <a:custGeom>
            <a:avLst/>
            <a:gdLst/>
            <a:ahLst/>
            <a:cxnLst/>
            <a:rect l="l" t="t" r="r" b="b"/>
            <a:pathLst>
              <a:path w="7315200" h="1060704">
                <a:moveTo>
                  <a:pt x="0" y="0"/>
                </a:moveTo>
                <a:lnTo>
                  <a:pt x="7315200" y="0"/>
                </a:lnTo>
                <a:lnTo>
                  <a:pt x="7315200" y="1060704"/>
                </a:lnTo>
                <a:lnTo>
                  <a:pt x="0" y="10607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419"/>
          </a:p>
        </p:txBody>
      </p:sp>
      <p:sp>
        <p:nvSpPr>
          <p:cNvPr id="8" name="Freeform 8"/>
          <p:cNvSpPr/>
          <p:nvPr/>
        </p:nvSpPr>
        <p:spPr>
          <a:xfrm rot="4469409">
            <a:off x="5747463" y="1203114"/>
            <a:ext cx="7315200" cy="1060704"/>
          </a:xfrm>
          <a:custGeom>
            <a:avLst/>
            <a:gdLst/>
            <a:ahLst/>
            <a:cxnLst/>
            <a:rect l="l" t="t" r="r" b="b"/>
            <a:pathLst>
              <a:path w="7315200" h="1060704">
                <a:moveTo>
                  <a:pt x="0" y="0"/>
                </a:moveTo>
                <a:lnTo>
                  <a:pt x="7315200" y="0"/>
                </a:lnTo>
                <a:lnTo>
                  <a:pt x="7315200" y="1060704"/>
                </a:lnTo>
                <a:lnTo>
                  <a:pt x="0" y="10607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419"/>
          </a:p>
        </p:txBody>
      </p:sp>
      <p:sp>
        <p:nvSpPr>
          <p:cNvPr id="9" name="Freeform 9"/>
          <p:cNvSpPr/>
          <p:nvPr/>
        </p:nvSpPr>
        <p:spPr>
          <a:xfrm rot="-2606318">
            <a:off x="-1270019" y="7790742"/>
            <a:ext cx="3230118" cy="4114800"/>
          </a:xfrm>
          <a:custGeom>
            <a:avLst/>
            <a:gdLst/>
            <a:ahLst/>
            <a:cxnLst/>
            <a:rect l="l" t="t" r="r" b="b"/>
            <a:pathLst>
              <a:path w="3230118" h="4114800">
                <a:moveTo>
                  <a:pt x="0" y="0"/>
                </a:moveTo>
                <a:lnTo>
                  <a:pt x="3230118" y="0"/>
                </a:lnTo>
                <a:lnTo>
                  <a:pt x="323011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419"/>
          </a:p>
        </p:txBody>
      </p:sp>
      <p:sp>
        <p:nvSpPr>
          <p:cNvPr id="10" name="Freeform 10"/>
          <p:cNvSpPr/>
          <p:nvPr/>
        </p:nvSpPr>
        <p:spPr>
          <a:xfrm>
            <a:off x="7754413" y="1184356"/>
            <a:ext cx="1389587" cy="591034"/>
          </a:xfrm>
          <a:custGeom>
            <a:avLst/>
            <a:gdLst/>
            <a:ahLst/>
            <a:cxnLst/>
            <a:rect l="l" t="t" r="r" b="b"/>
            <a:pathLst>
              <a:path w="1389587" h="591034">
                <a:moveTo>
                  <a:pt x="0" y="0"/>
                </a:moveTo>
                <a:lnTo>
                  <a:pt x="1389587" y="0"/>
                </a:lnTo>
                <a:lnTo>
                  <a:pt x="1389587" y="591034"/>
                </a:lnTo>
                <a:lnTo>
                  <a:pt x="0" y="591034"/>
                </a:lnTo>
                <a:lnTo>
                  <a:pt x="0" y="0"/>
                </a:lnTo>
                <a:close/>
              </a:path>
            </a:pathLst>
          </a:custGeom>
          <a:blipFill>
            <a:blip r:embed="rId9"/>
            <a:stretch>
              <a:fillRect/>
            </a:stretch>
          </a:blipFill>
        </p:spPr>
        <p:txBody>
          <a:bodyPr/>
          <a:lstStyle/>
          <a:p>
            <a:endParaRPr lang="es-419"/>
          </a:p>
        </p:txBody>
      </p:sp>
      <p:sp>
        <p:nvSpPr>
          <p:cNvPr id="11" name="Freeform 11"/>
          <p:cNvSpPr/>
          <p:nvPr/>
        </p:nvSpPr>
        <p:spPr>
          <a:xfrm>
            <a:off x="6755881" y="65177"/>
            <a:ext cx="2063778" cy="902037"/>
          </a:xfrm>
          <a:custGeom>
            <a:avLst/>
            <a:gdLst/>
            <a:ahLst/>
            <a:cxnLst/>
            <a:rect l="l" t="t" r="r" b="b"/>
            <a:pathLst>
              <a:path w="2063778" h="902037">
                <a:moveTo>
                  <a:pt x="0" y="0"/>
                </a:moveTo>
                <a:lnTo>
                  <a:pt x="2063778" y="0"/>
                </a:lnTo>
                <a:lnTo>
                  <a:pt x="2063778" y="902038"/>
                </a:lnTo>
                <a:lnTo>
                  <a:pt x="0" y="902038"/>
                </a:lnTo>
                <a:lnTo>
                  <a:pt x="0" y="0"/>
                </a:lnTo>
                <a:close/>
              </a:path>
            </a:pathLst>
          </a:custGeom>
          <a:blipFill>
            <a:blip r:embed="rId10"/>
            <a:stretch>
              <a:fillRect/>
            </a:stretch>
          </a:blipFill>
        </p:spPr>
        <p:txBody>
          <a:bodyPr/>
          <a:lstStyle/>
          <a:p>
            <a:endParaRPr lang="es-419"/>
          </a:p>
        </p:txBody>
      </p:sp>
      <p:sp>
        <p:nvSpPr>
          <p:cNvPr id="12" name="Freeform 12"/>
          <p:cNvSpPr/>
          <p:nvPr/>
        </p:nvSpPr>
        <p:spPr>
          <a:xfrm>
            <a:off x="271453" y="79243"/>
            <a:ext cx="2036386" cy="964921"/>
          </a:xfrm>
          <a:custGeom>
            <a:avLst/>
            <a:gdLst/>
            <a:ahLst/>
            <a:cxnLst/>
            <a:rect l="l" t="t" r="r" b="b"/>
            <a:pathLst>
              <a:path w="2036386" h="964921">
                <a:moveTo>
                  <a:pt x="0" y="0"/>
                </a:moveTo>
                <a:lnTo>
                  <a:pt x="2036386" y="0"/>
                </a:lnTo>
                <a:lnTo>
                  <a:pt x="2036386" y="964921"/>
                </a:lnTo>
                <a:lnTo>
                  <a:pt x="0" y="964921"/>
                </a:lnTo>
                <a:lnTo>
                  <a:pt x="0" y="0"/>
                </a:lnTo>
                <a:close/>
              </a:path>
            </a:pathLst>
          </a:custGeom>
          <a:blipFill>
            <a:blip r:embed="rId11"/>
            <a:stretch>
              <a:fillRect/>
            </a:stretch>
          </a:blipFill>
        </p:spPr>
        <p:txBody>
          <a:bodyPr/>
          <a:lstStyle/>
          <a:p>
            <a:endParaRPr lang="es-419"/>
          </a:p>
        </p:txBody>
      </p:sp>
      <p:sp>
        <p:nvSpPr>
          <p:cNvPr id="13" name="Freeform 13"/>
          <p:cNvSpPr/>
          <p:nvPr/>
        </p:nvSpPr>
        <p:spPr>
          <a:xfrm>
            <a:off x="5411693" y="1030098"/>
            <a:ext cx="957947" cy="895716"/>
          </a:xfrm>
          <a:custGeom>
            <a:avLst/>
            <a:gdLst/>
            <a:ahLst/>
            <a:cxnLst/>
            <a:rect l="l" t="t" r="r" b="b"/>
            <a:pathLst>
              <a:path w="957947" h="895716">
                <a:moveTo>
                  <a:pt x="0" y="0"/>
                </a:moveTo>
                <a:lnTo>
                  <a:pt x="957947" y="0"/>
                </a:lnTo>
                <a:lnTo>
                  <a:pt x="957947" y="895717"/>
                </a:lnTo>
                <a:lnTo>
                  <a:pt x="0" y="895717"/>
                </a:lnTo>
                <a:lnTo>
                  <a:pt x="0" y="0"/>
                </a:lnTo>
                <a:close/>
              </a:path>
            </a:pathLst>
          </a:custGeom>
          <a:blipFill>
            <a:blip r:embed="rId12"/>
            <a:stretch>
              <a:fillRect t="-1848" b="-5099"/>
            </a:stretch>
          </a:blipFill>
        </p:spPr>
        <p:txBody>
          <a:bodyPr/>
          <a:lstStyle/>
          <a:p>
            <a:endParaRPr lang="es-419"/>
          </a:p>
        </p:txBody>
      </p:sp>
      <p:sp>
        <p:nvSpPr>
          <p:cNvPr id="14" name="Freeform 14"/>
          <p:cNvSpPr/>
          <p:nvPr/>
        </p:nvSpPr>
        <p:spPr>
          <a:xfrm>
            <a:off x="4140335" y="1088186"/>
            <a:ext cx="1006235" cy="840835"/>
          </a:xfrm>
          <a:custGeom>
            <a:avLst/>
            <a:gdLst/>
            <a:ahLst/>
            <a:cxnLst/>
            <a:rect l="l" t="t" r="r" b="b"/>
            <a:pathLst>
              <a:path w="1006235" h="840835">
                <a:moveTo>
                  <a:pt x="0" y="0"/>
                </a:moveTo>
                <a:lnTo>
                  <a:pt x="1006235" y="0"/>
                </a:lnTo>
                <a:lnTo>
                  <a:pt x="1006235" y="840835"/>
                </a:lnTo>
                <a:lnTo>
                  <a:pt x="0" y="840835"/>
                </a:lnTo>
                <a:lnTo>
                  <a:pt x="0" y="0"/>
                </a:lnTo>
                <a:close/>
              </a:path>
            </a:pathLst>
          </a:custGeom>
          <a:blipFill>
            <a:blip r:embed="rId13"/>
            <a:stretch>
              <a:fillRect/>
            </a:stretch>
          </a:blipFill>
        </p:spPr>
        <p:txBody>
          <a:bodyPr/>
          <a:lstStyle/>
          <a:p>
            <a:endParaRPr lang="es-419"/>
          </a:p>
        </p:txBody>
      </p:sp>
      <p:sp>
        <p:nvSpPr>
          <p:cNvPr id="15" name="Freeform 15"/>
          <p:cNvSpPr/>
          <p:nvPr/>
        </p:nvSpPr>
        <p:spPr>
          <a:xfrm>
            <a:off x="2630258" y="967215"/>
            <a:ext cx="1213458" cy="1082778"/>
          </a:xfrm>
          <a:custGeom>
            <a:avLst/>
            <a:gdLst/>
            <a:ahLst/>
            <a:cxnLst/>
            <a:rect l="l" t="t" r="r" b="b"/>
            <a:pathLst>
              <a:path w="1213458" h="1082778">
                <a:moveTo>
                  <a:pt x="0" y="0"/>
                </a:moveTo>
                <a:lnTo>
                  <a:pt x="1213458" y="0"/>
                </a:lnTo>
                <a:lnTo>
                  <a:pt x="1213458" y="1082777"/>
                </a:lnTo>
                <a:lnTo>
                  <a:pt x="0" y="1082777"/>
                </a:lnTo>
                <a:lnTo>
                  <a:pt x="0" y="0"/>
                </a:lnTo>
                <a:close/>
              </a:path>
            </a:pathLst>
          </a:custGeom>
          <a:blipFill>
            <a:blip r:embed="rId14"/>
            <a:stretch>
              <a:fillRect/>
            </a:stretch>
          </a:blipFill>
        </p:spPr>
        <p:txBody>
          <a:bodyPr/>
          <a:lstStyle/>
          <a:p>
            <a:endParaRPr lang="es-419"/>
          </a:p>
        </p:txBody>
      </p:sp>
      <p:sp>
        <p:nvSpPr>
          <p:cNvPr id="16" name="Freeform 16"/>
          <p:cNvSpPr/>
          <p:nvPr/>
        </p:nvSpPr>
        <p:spPr>
          <a:xfrm>
            <a:off x="6612565" y="1034373"/>
            <a:ext cx="898923" cy="898923"/>
          </a:xfrm>
          <a:custGeom>
            <a:avLst/>
            <a:gdLst/>
            <a:ahLst/>
            <a:cxnLst/>
            <a:rect l="l" t="t" r="r" b="b"/>
            <a:pathLst>
              <a:path w="898923" h="898923">
                <a:moveTo>
                  <a:pt x="0" y="0"/>
                </a:moveTo>
                <a:lnTo>
                  <a:pt x="898923" y="0"/>
                </a:lnTo>
                <a:lnTo>
                  <a:pt x="898923" y="898923"/>
                </a:lnTo>
                <a:lnTo>
                  <a:pt x="0" y="898923"/>
                </a:lnTo>
                <a:lnTo>
                  <a:pt x="0" y="0"/>
                </a:lnTo>
                <a:close/>
              </a:path>
            </a:pathLst>
          </a:custGeom>
          <a:blipFill>
            <a:blip r:embed="rId15"/>
            <a:stretch>
              <a:fillRect/>
            </a:stretch>
          </a:blipFill>
        </p:spPr>
        <p:txBody>
          <a:bodyPr/>
          <a:lstStyle/>
          <a:p>
            <a:endParaRPr lang="es-419"/>
          </a:p>
        </p:txBody>
      </p:sp>
      <p:sp>
        <p:nvSpPr>
          <p:cNvPr id="17" name="Freeform 17"/>
          <p:cNvSpPr/>
          <p:nvPr/>
        </p:nvSpPr>
        <p:spPr>
          <a:xfrm>
            <a:off x="245654" y="1261287"/>
            <a:ext cx="2087985" cy="437172"/>
          </a:xfrm>
          <a:custGeom>
            <a:avLst/>
            <a:gdLst/>
            <a:ahLst/>
            <a:cxnLst/>
            <a:rect l="l" t="t" r="r" b="b"/>
            <a:pathLst>
              <a:path w="2087985" h="437172">
                <a:moveTo>
                  <a:pt x="0" y="0"/>
                </a:moveTo>
                <a:lnTo>
                  <a:pt x="2087985" y="0"/>
                </a:lnTo>
                <a:lnTo>
                  <a:pt x="2087985" y="437172"/>
                </a:lnTo>
                <a:lnTo>
                  <a:pt x="0" y="437172"/>
                </a:lnTo>
                <a:lnTo>
                  <a:pt x="0" y="0"/>
                </a:lnTo>
                <a:close/>
              </a:path>
            </a:pathLst>
          </a:custGeom>
          <a:blipFill>
            <a:blip r:embed="rId16"/>
            <a:stretch>
              <a:fillRect/>
            </a:stretch>
          </a:blipFill>
        </p:spPr>
        <p:txBody>
          <a:bodyPr/>
          <a:lstStyle/>
          <a:p>
            <a:endParaRPr lang="es-419"/>
          </a:p>
        </p:txBody>
      </p:sp>
      <p:sp>
        <p:nvSpPr>
          <p:cNvPr id="18" name="TextBox 18"/>
          <p:cNvSpPr txBox="1"/>
          <p:nvPr/>
        </p:nvSpPr>
        <p:spPr>
          <a:xfrm>
            <a:off x="135320" y="2433614"/>
            <a:ext cx="9210418" cy="2524125"/>
          </a:xfrm>
          <a:prstGeom prst="rect">
            <a:avLst/>
          </a:prstGeom>
        </p:spPr>
        <p:txBody>
          <a:bodyPr lIns="0" tIns="0" rIns="0" bIns="0" rtlCol="0" anchor="t">
            <a:spAutoFit/>
          </a:bodyPr>
          <a:lstStyle/>
          <a:p>
            <a:pPr algn="ctr">
              <a:lnSpc>
                <a:spcPts val="5004"/>
              </a:lnSpc>
            </a:pPr>
            <a:r>
              <a:rPr lang="en-US" sz="4170" dirty="0">
                <a:solidFill>
                  <a:srgbClr val="012F7F"/>
                </a:solidFill>
                <a:latin typeface="League Spartan"/>
              </a:rPr>
              <a:t>I </a:t>
            </a:r>
          </a:p>
          <a:p>
            <a:pPr algn="ctr">
              <a:lnSpc>
                <a:spcPts val="5004"/>
              </a:lnSpc>
            </a:pPr>
            <a:r>
              <a:rPr lang="en-US" sz="4170" dirty="0">
                <a:solidFill>
                  <a:srgbClr val="012F7F"/>
                </a:solidFill>
                <a:latin typeface="League Spartan"/>
              </a:rPr>
              <a:t>CONVERSATORIO SOBRE MEJORES PRÁCTICAS DE OPERACIÓN ADUANERA</a:t>
            </a:r>
          </a:p>
        </p:txBody>
      </p:sp>
      <p:sp>
        <p:nvSpPr>
          <p:cNvPr id="19" name="TextBox 19"/>
          <p:cNvSpPr txBox="1"/>
          <p:nvPr/>
        </p:nvSpPr>
        <p:spPr>
          <a:xfrm>
            <a:off x="875178" y="7243762"/>
            <a:ext cx="7818339" cy="615553"/>
          </a:xfrm>
          <a:prstGeom prst="rect">
            <a:avLst/>
          </a:prstGeom>
        </p:spPr>
        <p:txBody>
          <a:bodyPr wrap="square" lIns="0" tIns="0" rIns="0" bIns="0" rtlCol="0" anchor="t">
            <a:spAutoFit/>
          </a:bodyPr>
          <a:lstStyle/>
          <a:p>
            <a:pPr>
              <a:lnSpc>
                <a:spcPts val="4799"/>
              </a:lnSpc>
            </a:pPr>
            <a:r>
              <a:rPr lang="en-US" sz="3999" b="1" dirty="0">
                <a:solidFill>
                  <a:schemeClr val="accent1">
                    <a:lumMod val="50000"/>
                  </a:schemeClr>
                </a:solidFill>
                <a:latin typeface="Hind Guntur Medium"/>
              </a:rPr>
              <a:t>Ing. Enrique Herón Jiménez Ramírez</a:t>
            </a:r>
          </a:p>
        </p:txBody>
      </p:sp>
      <p:sp>
        <p:nvSpPr>
          <p:cNvPr id="20" name="TextBox 20"/>
          <p:cNvSpPr txBox="1"/>
          <p:nvPr/>
        </p:nvSpPr>
        <p:spPr>
          <a:xfrm>
            <a:off x="381392" y="5865524"/>
            <a:ext cx="8635912" cy="663643"/>
          </a:xfrm>
          <a:prstGeom prst="rect">
            <a:avLst/>
          </a:prstGeom>
        </p:spPr>
        <p:txBody>
          <a:bodyPr lIns="0" tIns="0" rIns="0" bIns="0" rtlCol="0" anchor="t">
            <a:spAutoFit/>
          </a:bodyPr>
          <a:lstStyle/>
          <a:p>
            <a:pPr algn="ctr">
              <a:lnSpc>
                <a:spcPts val="5130"/>
              </a:lnSpc>
            </a:pPr>
            <a:r>
              <a:rPr lang="en-US" sz="4500" spc="-135" dirty="0">
                <a:solidFill>
                  <a:srgbClr val="004AAD"/>
                </a:solidFill>
                <a:latin typeface="Poppins Bold"/>
              </a:rPr>
              <a:t>CLASIFICACIÓN ARANCELARIA</a:t>
            </a:r>
          </a:p>
        </p:txBody>
      </p:sp>
      <p:sp>
        <p:nvSpPr>
          <p:cNvPr id="21" name="TextBox 21"/>
          <p:cNvSpPr txBox="1"/>
          <p:nvPr/>
        </p:nvSpPr>
        <p:spPr>
          <a:xfrm>
            <a:off x="1320394" y="9489923"/>
            <a:ext cx="7373123" cy="404150"/>
          </a:xfrm>
          <a:prstGeom prst="rect">
            <a:avLst/>
          </a:prstGeom>
        </p:spPr>
        <p:txBody>
          <a:bodyPr wrap="square" lIns="0" tIns="0" rIns="0" bIns="0" rtlCol="0" anchor="t">
            <a:spAutoFit/>
          </a:bodyPr>
          <a:lstStyle/>
          <a:p>
            <a:pPr algn="ctr">
              <a:lnSpc>
                <a:spcPts val="3142"/>
              </a:lnSpc>
            </a:pPr>
            <a:r>
              <a:rPr lang="en-US" sz="2756" dirty="0">
                <a:solidFill>
                  <a:srgbClr val="2F86B6"/>
                </a:solidFill>
                <a:latin typeface="Poppins Semi-Bold"/>
              </a:rPr>
              <a:t>Jueves 18 de </a:t>
            </a:r>
            <a:r>
              <a:rPr lang="en-US" sz="2756" dirty="0" err="1">
                <a:solidFill>
                  <a:srgbClr val="2F86B6"/>
                </a:solidFill>
                <a:latin typeface="Poppins Semi-Bold"/>
              </a:rPr>
              <a:t>abril</a:t>
            </a:r>
            <a:r>
              <a:rPr lang="en-US" sz="2756" dirty="0">
                <a:solidFill>
                  <a:srgbClr val="2F86B6"/>
                </a:solidFill>
                <a:latin typeface="Poppins Semi-Bold"/>
              </a:rPr>
              <a:t> de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3516E521-DFD6-A60A-4BC6-1B947DC7E736}"/>
              </a:ext>
            </a:extLst>
          </p:cNvPr>
          <p:cNvSpPr/>
          <p:nvPr/>
        </p:nvSpPr>
        <p:spPr>
          <a:xfrm>
            <a:off x="15952769" y="114300"/>
            <a:ext cx="2063778" cy="902037"/>
          </a:xfrm>
          <a:custGeom>
            <a:avLst/>
            <a:gdLst/>
            <a:ahLst/>
            <a:cxnLst/>
            <a:rect l="l" t="t" r="r" b="b"/>
            <a:pathLst>
              <a:path w="2063778" h="902037">
                <a:moveTo>
                  <a:pt x="0" y="0"/>
                </a:moveTo>
                <a:lnTo>
                  <a:pt x="2063778" y="0"/>
                </a:lnTo>
                <a:lnTo>
                  <a:pt x="2063778" y="902038"/>
                </a:lnTo>
                <a:lnTo>
                  <a:pt x="0" y="902038"/>
                </a:lnTo>
                <a:lnTo>
                  <a:pt x="0" y="0"/>
                </a:lnTo>
                <a:close/>
              </a:path>
            </a:pathLst>
          </a:custGeom>
          <a:blipFill>
            <a:blip r:embed="rId2"/>
            <a:stretch>
              <a:fillRect/>
            </a:stretch>
          </a:blipFill>
        </p:spPr>
        <p:txBody>
          <a:bodyPr/>
          <a:lstStyle/>
          <a:p>
            <a:endParaRPr lang="es-419"/>
          </a:p>
        </p:txBody>
      </p:sp>
      <p:sp>
        <p:nvSpPr>
          <p:cNvPr id="3" name="Freeform 12">
            <a:extLst>
              <a:ext uri="{FF2B5EF4-FFF2-40B4-BE49-F238E27FC236}">
                <a16:creationId xmlns:a16="http://schemas.microsoft.com/office/drawing/2014/main" id="{82808AC0-5475-C8F0-F181-D6EA603F573E}"/>
              </a:ext>
            </a:extLst>
          </p:cNvPr>
          <p:cNvSpPr/>
          <p:nvPr/>
        </p:nvSpPr>
        <p:spPr>
          <a:xfrm>
            <a:off x="271453" y="79243"/>
            <a:ext cx="2036386" cy="964921"/>
          </a:xfrm>
          <a:custGeom>
            <a:avLst/>
            <a:gdLst/>
            <a:ahLst/>
            <a:cxnLst/>
            <a:rect l="l" t="t" r="r" b="b"/>
            <a:pathLst>
              <a:path w="2036386" h="964921">
                <a:moveTo>
                  <a:pt x="0" y="0"/>
                </a:moveTo>
                <a:lnTo>
                  <a:pt x="2036386" y="0"/>
                </a:lnTo>
                <a:lnTo>
                  <a:pt x="2036386" y="964921"/>
                </a:lnTo>
                <a:lnTo>
                  <a:pt x="0" y="964921"/>
                </a:lnTo>
                <a:lnTo>
                  <a:pt x="0" y="0"/>
                </a:lnTo>
                <a:close/>
              </a:path>
            </a:pathLst>
          </a:custGeom>
          <a:blipFill>
            <a:blip r:embed="rId3"/>
            <a:stretch>
              <a:fillRect/>
            </a:stretch>
          </a:blipFill>
        </p:spPr>
        <p:txBody>
          <a:bodyPr/>
          <a:lstStyle/>
          <a:p>
            <a:endParaRPr lang="es-419"/>
          </a:p>
        </p:txBody>
      </p:sp>
      <p:sp>
        <p:nvSpPr>
          <p:cNvPr id="4" name="TextBox 20">
            <a:extLst>
              <a:ext uri="{FF2B5EF4-FFF2-40B4-BE49-F238E27FC236}">
                <a16:creationId xmlns:a16="http://schemas.microsoft.com/office/drawing/2014/main" id="{ACBE0AE5-E692-A25D-2136-E2F204C88672}"/>
              </a:ext>
            </a:extLst>
          </p:cNvPr>
          <p:cNvSpPr txBox="1"/>
          <p:nvPr/>
        </p:nvSpPr>
        <p:spPr>
          <a:xfrm>
            <a:off x="4648200" y="352694"/>
            <a:ext cx="8635912" cy="663643"/>
          </a:xfrm>
          <a:prstGeom prst="rect">
            <a:avLst/>
          </a:prstGeom>
        </p:spPr>
        <p:txBody>
          <a:bodyPr lIns="0" tIns="0" rIns="0" bIns="0" rtlCol="0" anchor="t">
            <a:spAutoFit/>
          </a:bodyPr>
          <a:lstStyle/>
          <a:p>
            <a:pPr algn="ctr">
              <a:lnSpc>
                <a:spcPts val="5130"/>
              </a:lnSpc>
            </a:pPr>
            <a:r>
              <a:rPr lang="en-US" sz="4500" spc="-135" dirty="0">
                <a:solidFill>
                  <a:srgbClr val="004AAD"/>
                </a:solidFill>
                <a:latin typeface="Poppins Bold"/>
              </a:rPr>
              <a:t>CLASIFICACIÓN ARANCELARIA</a:t>
            </a:r>
          </a:p>
        </p:txBody>
      </p:sp>
      <p:sp>
        <p:nvSpPr>
          <p:cNvPr id="5" name="Marcador de texto 2">
            <a:extLst>
              <a:ext uri="{FF2B5EF4-FFF2-40B4-BE49-F238E27FC236}">
                <a16:creationId xmlns:a16="http://schemas.microsoft.com/office/drawing/2014/main" id="{7F0017B6-95A0-993B-42C0-439A3D4632EB}"/>
              </a:ext>
            </a:extLst>
          </p:cNvPr>
          <p:cNvSpPr txBox="1">
            <a:spLocks/>
          </p:cNvSpPr>
          <p:nvPr/>
        </p:nvSpPr>
        <p:spPr>
          <a:xfrm>
            <a:off x="2103120" y="2400300"/>
            <a:ext cx="6477000" cy="964703"/>
          </a:xfrm>
          <a:prstGeom prst="rect">
            <a:avLst/>
          </a:prstGeom>
          <a:solidFill>
            <a:schemeClr val="accent6">
              <a:lumMod val="20000"/>
              <a:lumOff val="80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800" b="1" dirty="0">
                <a:solidFill>
                  <a:schemeClr val="tx2">
                    <a:lumMod val="50000"/>
                  </a:schemeClr>
                </a:solidFill>
              </a:rPr>
              <a:t>Pulseras de cobre a las que se atribuye un efecto profiláctico y terapéutico.</a:t>
            </a:r>
          </a:p>
        </p:txBody>
      </p:sp>
      <p:pic>
        <p:nvPicPr>
          <p:cNvPr id="6" name="Marcador de imágenes en línea 8" descr="Imagen que contiene interior, copa, oscuro, sentado&#10;&#10;Descripción generada con confianza alta">
            <a:extLst>
              <a:ext uri="{FF2B5EF4-FFF2-40B4-BE49-F238E27FC236}">
                <a16:creationId xmlns:a16="http://schemas.microsoft.com/office/drawing/2014/main" id="{2C152C5F-8DA5-8E4A-920F-7AE81D432B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2019300"/>
            <a:ext cx="3425924" cy="3425924"/>
          </a:xfrm>
          <a:prstGeom prst="rect">
            <a:avLst/>
          </a:prstGeom>
        </p:spPr>
      </p:pic>
      <p:pic>
        <p:nvPicPr>
          <p:cNvPr id="7" name="Imagen 6" descr="Imagen que contiene sentado, mesa&#10;&#10;Descripción generada con confianza alta">
            <a:extLst>
              <a:ext uri="{FF2B5EF4-FFF2-40B4-BE49-F238E27FC236}">
                <a16:creationId xmlns:a16="http://schemas.microsoft.com/office/drawing/2014/main" id="{40562209-2ADE-977C-E922-84C0F1C67D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3200" y="5753100"/>
            <a:ext cx="3425924" cy="3425924"/>
          </a:xfrm>
          <a:prstGeom prst="rect">
            <a:avLst/>
          </a:prstGeom>
          <a:solidFill>
            <a:srgbClr val="FFFF00"/>
          </a:solidFill>
        </p:spPr>
      </p:pic>
      <p:sp>
        <p:nvSpPr>
          <p:cNvPr id="8" name="Rectangle 10">
            <a:extLst>
              <a:ext uri="{FF2B5EF4-FFF2-40B4-BE49-F238E27FC236}">
                <a16:creationId xmlns:a16="http://schemas.microsoft.com/office/drawing/2014/main" id="{C0F5D45D-6746-4F28-E953-DFED4C15A37E}"/>
              </a:ext>
            </a:extLst>
          </p:cNvPr>
          <p:cNvSpPr txBox="1">
            <a:spLocks noChangeArrowheads="1"/>
          </p:cNvSpPr>
          <p:nvPr/>
        </p:nvSpPr>
        <p:spPr>
          <a:xfrm>
            <a:off x="2133600" y="4259489"/>
            <a:ext cx="10062804" cy="2987221"/>
          </a:xfrm>
          <a:prstGeom prst="rect">
            <a:avLst/>
          </a:prstGeom>
          <a:solidFill>
            <a:schemeClr val="accent6">
              <a:lumMod val="40000"/>
              <a:lumOff val="60000"/>
            </a:schemeClr>
          </a:solidFill>
          <a:ln>
            <a:solidFill>
              <a:schemeClr val="tx1">
                <a:lumMod val="95000"/>
                <a:lumOff val="5000"/>
              </a:schemeClr>
            </a:solidFill>
          </a:ln>
        </p:spPr>
        <p:txBody>
          <a:bodyPr/>
          <a:lst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1798638" indent="-1798638">
              <a:buNone/>
            </a:pPr>
            <a:r>
              <a:rPr lang="es-MX" b="1" kern="0" dirty="0">
                <a:solidFill>
                  <a:schemeClr val="tx2">
                    <a:lumMod val="50000"/>
                  </a:schemeClr>
                </a:solidFill>
              </a:rPr>
              <a:t>Capítulo 71 </a:t>
            </a:r>
            <a:r>
              <a:rPr lang="es-MX" kern="0" dirty="0">
                <a:solidFill>
                  <a:schemeClr val="tx2">
                    <a:lumMod val="50000"/>
                  </a:schemeClr>
                </a:solidFill>
              </a:rPr>
              <a:t>Perlas finas (naturales)* o cultivadas, piedras preciosas o semipreciosas, metales preciosos, chapados de metal precioso (plaqué) y manufacturas de estas materias; </a:t>
            </a:r>
            <a:r>
              <a:rPr lang="es-MX" b="1" kern="0" dirty="0">
                <a:solidFill>
                  <a:schemeClr val="tx2">
                    <a:lumMod val="50000"/>
                  </a:schemeClr>
                </a:solidFill>
              </a:rPr>
              <a:t>bisutería</a:t>
            </a:r>
            <a:r>
              <a:rPr lang="es-MX" kern="0" dirty="0">
                <a:solidFill>
                  <a:schemeClr val="tx2">
                    <a:lumMod val="50000"/>
                  </a:schemeClr>
                </a:solidFill>
              </a:rPr>
              <a:t>; monedas</a:t>
            </a:r>
          </a:p>
          <a:p>
            <a:pPr marL="1798638" indent="-1798638"/>
            <a:endParaRPr lang="es-MX" kern="0" dirty="0">
              <a:solidFill>
                <a:schemeClr val="tx2">
                  <a:lumMod val="50000"/>
                </a:schemeClr>
              </a:solidFill>
            </a:endParaRPr>
          </a:p>
          <a:p>
            <a:pPr marL="1798638" indent="-1798638">
              <a:buNone/>
            </a:pPr>
            <a:r>
              <a:rPr lang="es-MX" b="1" kern="0" dirty="0">
                <a:solidFill>
                  <a:schemeClr val="tx2">
                    <a:lumMod val="50000"/>
                  </a:schemeClr>
                </a:solidFill>
              </a:rPr>
              <a:t>Capítulo 74 </a:t>
            </a:r>
            <a:r>
              <a:rPr lang="es-MX" kern="0" dirty="0">
                <a:solidFill>
                  <a:schemeClr val="tx2">
                    <a:lumMod val="50000"/>
                  </a:schemeClr>
                </a:solidFill>
              </a:rPr>
              <a:t>Cobre y sus </a:t>
            </a:r>
            <a:r>
              <a:rPr lang="es-MX" b="1" kern="0" dirty="0">
                <a:solidFill>
                  <a:schemeClr val="tx2">
                    <a:lumMod val="50000"/>
                  </a:schemeClr>
                </a:solidFill>
              </a:rPr>
              <a:t>manufacturas</a:t>
            </a:r>
          </a:p>
          <a:p>
            <a:endParaRPr lang="es-ES" b="1" kern="0" dirty="0">
              <a:solidFill>
                <a:schemeClr val="tx2">
                  <a:lumMod val="50000"/>
                </a:schemeClr>
              </a:solidFill>
            </a:endParaRPr>
          </a:p>
        </p:txBody>
      </p:sp>
    </p:spTree>
    <p:extLst>
      <p:ext uri="{BB962C8B-B14F-4D97-AF65-F5344CB8AC3E}">
        <p14:creationId xmlns:p14="http://schemas.microsoft.com/office/powerpoint/2010/main" val="14217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073B6FE-2BE8-DD9A-2012-ED7DE9423C8C}"/>
              </a:ext>
            </a:extLst>
          </p:cNvPr>
          <p:cNvSpPr/>
          <p:nvPr/>
        </p:nvSpPr>
        <p:spPr>
          <a:xfrm>
            <a:off x="15952769" y="114300"/>
            <a:ext cx="2063778" cy="902037"/>
          </a:xfrm>
          <a:custGeom>
            <a:avLst/>
            <a:gdLst/>
            <a:ahLst/>
            <a:cxnLst/>
            <a:rect l="l" t="t" r="r" b="b"/>
            <a:pathLst>
              <a:path w="2063778" h="902037">
                <a:moveTo>
                  <a:pt x="0" y="0"/>
                </a:moveTo>
                <a:lnTo>
                  <a:pt x="2063778" y="0"/>
                </a:lnTo>
                <a:lnTo>
                  <a:pt x="2063778" y="902038"/>
                </a:lnTo>
                <a:lnTo>
                  <a:pt x="0" y="902038"/>
                </a:lnTo>
                <a:lnTo>
                  <a:pt x="0" y="0"/>
                </a:lnTo>
                <a:close/>
              </a:path>
            </a:pathLst>
          </a:custGeom>
          <a:blipFill>
            <a:blip r:embed="rId2"/>
            <a:stretch>
              <a:fillRect/>
            </a:stretch>
          </a:blipFill>
        </p:spPr>
        <p:txBody>
          <a:bodyPr/>
          <a:lstStyle/>
          <a:p>
            <a:endParaRPr lang="es-419"/>
          </a:p>
        </p:txBody>
      </p:sp>
      <p:sp>
        <p:nvSpPr>
          <p:cNvPr id="3" name="Freeform 12">
            <a:extLst>
              <a:ext uri="{FF2B5EF4-FFF2-40B4-BE49-F238E27FC236}">
                <a16:creationId xmlns:a16="http://schemas.microsoft.com/office/drawing/2014/main" id="{48C9A00C-6493-775D-5ABD-25AAD81F7F21}"/>
              </a:ext>
            </a:extLst>
          </p:cNvPr>
          <p:cNvSpPr/>
          <p:nvPr/>
        </p:nvSpPr>
        <p:spPr>
          <a:xfrm>
            <a:off x="271453" y="79243"/>
            <a:ext cx="2036386" cy="964921"/>
          </a:xfrm>
          <a:custGeom>
            <a:avLst/>
            <a:gdLst/>
            <a:ahLst/>
            <a:cxnLst/>
            <a:rect l="l" t="t" r="r" b="b"/>
            <a:pathLst>
              <a:path w="2036386" h="964921">
                <a:moveTo>
                  <a:pt x="0" y="0"/>
                </a:moveTo>
                <a:lnTo>
                  <a:pt x="2036386" y="0"/>
                </a:lnTo>
                <a:lnTo>
                  <a:pt x="2036386" y="964921"/>
                </a:lnTo>
                <a:lnTo>
                  <a:pt x="0" y="964921"/>
                </a:lnTo>
                <a:lnTo>
                  <a:pt x="0" y="0"/>
                </a:lnTo>
                <a:close/>
              </a:path>
            </a:pathLst>
          </a:custGeom>
          <a:blipFill>
            <a:blip r:embed="rId3"/>
            <a:stretch>
              <a:fillRect/>
            </a:stretch>
          </a:blipFill>
        </p:spPr>
        <p:txBody>
          <a:bodyPr/>
          <a:lstStyle/>
          <a:p>
            <a:endParaRPr lang="es-419"/>
          </a:p>
        </p:txBody>
      </p:sp>
      <p:sp>
        <p:nvSpPr>
          <p:cNvPr id="4" name="TextBox 20">
            <a:extLst>
              <a:ext uri="{FF2B5EF4-FFF2-40B4-BE49-F238E27FC236}">
                <a16:creationId xmlns:a16="http://schemas.microsoft.com/office/drawing/2014/main" id="{B7AE8652-4D85-6F60-B51D-6F8C6148C569}"/>
              </a:ext>
            </a:extLst>
          </p:cNvPr>
          <p:cNvSpPr txBox="1"/>
          <p:nvPr/>
        </p:nvSpPr>
        <p:spPr>
          <a:xfrm>
            <a:off x="4648200" y="352694"/>
            <a:ext cx="8635912" cy="663643"/>
          </a:xfrm>
          <a:prstGeom prst="rect">
            <a:avLst/>
          </a:prstGeom>
        </p:spPr>
        <p:txBody>
          <a:bodyPr lIns="0" tIns="0" rIns="0" bIns="0" rtlCol="0" anchor="t">
            <a:spAutoFit/>
          </a:bodyPr>
          <a:lstStyle/>
          <a:p>
            <a:pPr algn="ctr">
              <a:lnSpc>
                <a:spcPts val="5130"/>
              </a:lnSpc>
            </a:pPr>
            <a:r>
              <a:rPr lang="en-US" sz="4500" spc="-135" dirty="0">
                <a:solidFill>
                  <a:srgbClr val="004AAD"/>
                </a:solidFill>
                <a:latin typeface="Poppins Bold"/>
              </a:rPr>
              <a:t>CLASIFICACIÓN ARANCELARIA</a:t>
            </a:r>
          </a:p>
        </p:txBody>
      </p:sp>
      <p:sp>
        <p:nvSpPr>
          <p:cNvPr id="5" name="Marcador de contenido 2">
            <a:extLst>
              <a:ext uri="{FF2B5EF4-FFF2-40B4-BE49-F238E27FC236}">
                <a16:creationId xmlns:a16="http://schemas.microsoft.com/office/drawing/2014/main" id="{1FA2484F-5B75-1EDD-76EF-44A00E34B6F1}"/>
              </a:ext>
            </a:extLst>
          </p:cNvPr>
          <p:cNvSpPr txBox="1">
            <a:spLocks/>
          </p:cNvSpPr>
          <p:nvPr/>
        </p:nvSpPr>
        <p:spPr>
          <a:xfrm>
            <a:off x="1109030" y="1333500"/>
            <a:ext cx="16002000" cy="5325108"/>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800" b="1" dirty="0">
                <a:solidFill>
                  <a:schemeClr val="tx2">
                    <a:lumMod val="50000"/>
                  </a:schemeClr>
                </a:solidFill>
              </a:rPr>
              <a:t>Capítulo 74 Cobre y sus manufacturas</a:t>
            </a:r>
          </a:p>
          <a:p>
            <a:r>
              <a:rPr lang="es-MX" sz="2800" b="1" dirty="0">
                <a:solidFill>
                  <a:schemeClr val="tx2">
                    <a:lumMod val="50000"/>
                  </a:schemeClr>
                </a:solidFill>
              </a:rPr>
              <a:t>74.19 Las demás manufacturas de cobre - </a:t>
            </a:r>
            <a:r>
              <a:rPr lang="es-MX" altLang="es-MX" sz="2800" b="1" dirty="0">
                <a:solidFill>
                  <a:schemeClr val="tx2">
                    <a:lumMod val="50000"/>
                  </a:schemeClr>
                </a:solidFill>
                <a:ea typeface="Times New Roman" panose="02020603050405020304" pitchFamily="18" charset="0"/>
              </a:rPr>
              <a:t>Esta partida comprende todas las manufacturas de cobre, excepto las comprendidas en las partidas precedentes de este Capítulo, en la Nota 1 de la Sección XV, en los Capítulos 82 u 83, o en otras partes de la Nomenclatura</a:t>
            </a:r>
            <a:endParaRPr lang="es-MX" sz="2800" b="1" dirty="0">
              <a:solidFill>
                <a:schemeClr val="tx2">
                  <a:lumMod val="50000"/>
                </a:schemeClr>
              </a:solidFill>
            </a:endParaRPr>
          </a:p>
          <a:p>
            <a:pPr marL="0" indent="0">
              <a:buFont typeface="Arial" pitchFamily="34" charset="0"/>
              <a:buNone/>
            </a:pPr>
            <a:r>
              <a:rPr lang="es-MX" sz="2800" b="1" dirty="0">
                <a:solidFill>
                  <a:schemeClr val="accent5">
                    <a:lumMod val="50000"/>
                  </a:schemeClr>
                </a:solidFill>
              </a:rPr>
              <a:t>III.- JOYERÍA Y DEMÁS MANUFACTURAS</a:t>
            </a:r>
          </a:p>
          <a:p>
            <a:r>
              <a:rPr lang="es-MX" sz="2800" b="1" dirty="0">
                <a:solidFill>
                  <a:schemeClr val="accent5">
                    <a:lumMod val="50000"/>
                  </a:schemeClr>
                </a:solidFill>
              </a:rPr>
              <a:t>71.17 Bisutería.</a:t>
            </a:r>
          </a:p>
          <a:p>
            <a:r>
              <a:rPr lang="es-MX" sz="2800" b="1" dirty="0">
                <a:solidFill>
                  <a:schemeClr val="accent5">
                    <a:lumMod val="50000"/>
                  </a:schemeClr>
                </a:solidFill>
              </a:rPr>
              <a:t>7117.1</a:t>
            </a:r>
            <a:r>
              <a:rPr lang="es-MX" sz="2800" b="1" strike="sngStrike" dirty="0">
                <a:solidFill>
                  <a:schemeClr val="accent5">
                    <a:lumMod val="50000"/>
                  </a:schemeClr>
                </a:solidFill>
              </a:rPr>
              <a:t>0</a:t>
            </a:r>
            <a:r>
              <a:rPr lang="es-MX" sz="2800" b="1" dirty="0">
                <a:solidFill>
                  <a:schemeClr val="accent5">
                    <a:lumMod val="50000"/>
                  </a:schemeClr>
                </a:solidFill>
              </a:rPr>
              <a:t> - De metal común, incluso plateado, dorado o platinado:</a:t>
            </a:r>
          </a:p>
          <a:p>
            <a:pPr marL="0" indent="0">
              <a:buFont typeface="Arial" pitchFamily="34" charset="0"/>
              <a:buNone/>
            </a:pPr>
            <a:r>
              <a:rPr lang="es-MX" sz="2800" b="1" dirty="0">
                <a:solidFill>
                  <a:schemeClr val="accent5">
                    <a:lumMod val="50000"/>
                  </a:schemeClr>
                </a:solidFill>
              </a:rPr>
              <a:t>Nota 11. En la partida 71.17, se entiende por </a:t>
            </a:r>
            <a:r>
              <a:rPr lang="es-MX" sz="2800" b="1" dirty="0">
                <a:solidFill>
                  <a:srgbClr val="0070C0"/>
                </a:solidFill>
              </a:rPr>
              <a:t>bisutería</a:t>
            </a:r>
            <a:r>
              <a:rPr lang="es-MX" sz="2800" b="1" dirty="0">
                <a:solidFill>
                  <a:schemeClr val="accent5">
                    <a:lumMod val="50000"/>
                  </a:schemeClr>
                </a:solidFill>
              </a:rPr>
              <a:t> los artículos de la misma naturaleza que los definidos en la Nota 9 a) (En la partida 71.13, se entiende por artículos de joyería: a) los pequeños objetos utilizados como adorno personal (por ejemplo: sortijas, pulseras, collares, broches, pendientes, cadenas de reloj, dijes, colgantes, alfileres de corbata, gemelos, medallas o insignias, religiosas u otras)).</a:t>
            </a:r>
          </a:p>
        </p:txBody>
      </p:sp>
      <p:sp>
        <p:nvSpPr>
          <p:cNvPr id="6" name="Marcador de contenido 3">
            <a:extLst>
              <a:ext uri="{FF2B5EF4-FFF2-40B4-BE49-F238E27FC236}">
                <a16:creationId xmlns:a16="http://schemas.microsoft.com/office/drawing/2014/main" id="{4D9E6FF0-338F-F02C-87F4-86FA96917435}"/>
              </a:ext>
            </a:extLst>
          </p:cNvPr>
          <p:cNvSpPr txBox="1">
            <a:spLocks/>
          </p:cNvSpPr>
          <p:nvPr/>
        </p:nvSpPr>
        <p:spPr>
          <a:xfrm>
            <a:off x="6199169" y="6998631"/>
            <a:ext cx="8812231" cy="2691356"/>
          </a:xfrm>
          <a:prstGeom prst="rect">
            <a:avLst/>
          </a:prstGeom>
        </p:spPr>
        <p:style>
          <a:lnRef idx="2">
            <a:schemeClr val="accent2"/>
          </a:lnRef>
          <a:fillRef idx="1">
            <a:schemeClr val="lt1"/>
          </a:fillRef>
          <a:effectRef idx="0">
            <a:schemeClr val="accent2"/>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08038">
              <a:buNone/>
            </a:pPr>
            <a:r>
              <a:rPr lang="es-MX" sz="2800" b="1" dirty="0">
                <a:solidFill>
                  <a:schemeClr val="accent6">
                    <a:lumMod val="50000"/>
                  </a:schemeClr>
                </a:solidFill>
              </a:rPr>
              <a:t>RGI 1.	71.17 	Bisutería</a:t>
            </a:r>
          </a:p>
          <a:p>
            <a:pPr marL="0" indent="0">
              <a:buNone/>
              <a:tabLst>
                <a:tab pos="1616075" algn="l"/>
                <a:tab pos="3230563" algn="l"/>
              </a:tabLst>
            </a:pPr>
            <a:r>
              <a:rPr lang="es-MX" sz="2800" b="1" dirty="0">
                <a:solidFill>
                  <a:schemeClr val="accent6">
                    <a:lumMod val="50000"/>
                  </a:schemeClr>
                </a:solidFill>
              </a:rPr>
              <a:t>RGI 6.	7117.10 - 	De metal común, incluso plateado, 		dorado o platinado:</a:t>
            </a:r>
          </a:p>
          <a:p>
            <a:pPr marL="0" indent="0">
              <a:buNone/>
            </a:pPr>
            <a:r>
              <a:rPr lang="es-MX" sz="2800" b="1" dirty="0">
                <a:solidFill>
                  <a:schemeClr val="accent6">
                    <a:lumMod val="50000"/>
                  </a:schemeClr>
                </a:solidFill>
              </a:rPr>
              <a:t>RC 1 y 10;	7117.19.99 00 Las demás. </a:t>
            </a:r>
          </a:p>
          <a:p>
            <a:pPr marL="0" indent="0">
              <a:buNone/>
            </a:pPr>
            <a:r>
              <a:rPr lang="es-MX" sz="2800" b="1" dirty="0">
                <a:solidFill>
                  <a:schemeClr val="accent6">
                    <a:lumMod val="50000"/>
                  </a:schemeClr>
                </a:solidFill>
              </a:rPr>
              <a:t>	Kg 15 Ex.	FR_II; CHT; PS5; PS4; NOM; EMB; SEM</a:t>
            </a:r>
          </a:p>
        </p:txBody>
      </p:sp>
    </p:spTree>
    <p:extLst>
      <p:ext uri="{BB962C8B-B14F-4D97-AF65-F5344CB8AC3E}">
        <p14:creationId xmlns:p14="http://schemas.microsoft.com/office/powerpoint/2010/main" val="214141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3B4B8128-EACB-7C80-B81B-5BFDC23005E8}"/>
              </a:ext>
            </a:extLst>
          </p:cNvPr>
          <p:cNvSpPr/>
          <p:nvPr/>
        </p:nvSpPr>
        <p:spPr>
          <a:xfrm>
            <a:off x="15240000" y="114300"/>
            <a:ext cx="2776547" cy="1676400"/>
          </a:xfrm>
          <a:custGeom>
            <a:avLst/>
            <a:gdLst/>
            <a:ahLst/>
            <a:cxnLst/>
            <a:rect l="l" t="t" r="r" b="b"/>
            <a:pathLst>
              <a:path w="2063778" h="902037">
                <a:moveTo>
                  <a:pt x="0" y="0"/>
                </a:moveTo>
                <a:lnTo>
                  <a:pt x="2063778" y="0"/>
                </a:lnTo>
                <a:lnTo>
                  <a:pt x="2063778" y="902038"/>
                </a:lnTo>
                <a:lnTo>
                  <a:pt x="0" y="902038"/>
                </a:lnTo>
                <a:lnTo>
                  <a:pt x="0" y="0"/>
                </a:lnTo>
                <a:close/>
              </a:path>
            </a:pathLst>
          </a:custGeom>
          <a:blipFill>
            <a:blip r:embed="rId2"/>
            <a:stretch>
              <a:fillRect/>
            </a:stretch>
          </a:blipFill>
        </p:spPr>
        <p:txBody>
          <a:bodyPr/>
          <a:lstStyle/>
          <a:p>
            <a:endParaRPr lang="es-419"/>
          </a:p>
        </p:txBody>
      </p:sp>
      <p:sp>
        <p:nvSpPr>
          <p:cNvPr id="3" name="Freeform 12">
            <a:extLst>
              <a:ext uri="{FF2B5EF4-FFF2-40B4-BE49-F238E27FC236}">
                <a16:creationId xmlns:a16="http://schemas.microsoft.com/office/drawing/2014/main" id="{6D8DE1FD-FDC8-6E91-2F94-11BC6EDD9FE3}"/>
              </a:ext>
            </a:extLst>
          </p:cNvPr>
          <p:cNvSpPr/>
          <p:nvPr/>
        </p:nvSpPr>
        <p:spPr>
          <a:xfrm>
            <a:off x="271453" y="79243"/>
            <a:ext cx="3081348" cy="1711457"/>
          </a:xfrm>
          <a:custGeom>
            <a:avLst/>
            <a:gdLst/>
            <a:ahLst/>
            <a:cxnLst/>
            <a:rect l="l" t="t" r="r" b="b"/>
            <a:pathLst>
              <a:path w="2036386" h="964921">
                <a:moveTo>
                  <a:pt x="0" y="0"/>
                </a:moveTo>
                <a:lnTo>
                  <a:pt x="2036386" y="0"/>
                </a:lnTo>
                <a:lnTo>
                  <a:pt x="2036386" y="964921"/>
                </a:lnTo>
                <a:lnTo>
                  <a:pt x="0" y="964921"/>
                </a:lnTo>
                <a:lnTo>
                  <a:pt x="0" y="0"/>
                </a:lnTo>
                <a:close/>
              </a:path>
            </a:pathLst>
          </a:custGeom>
          <a:blipFill>
            <a:blip r:embed="rId3"/>
            <a:stretch>
              <a:fillRect/>
            </a:stretch>
          </a:blipFill>
        </p:spPr>
        <p:txBody>
          <a:bodyPr/>
          <a:lstStyle/>
          <a:p>
            <a:endParaRPr lang="es-419"/>
          </a:p>
        </p:txBody>
      </p:sp>
      <p:pic>
        <p:nvPicPr>
          <p:cNvPr id="5" name="Google Shape;559;p56" descr="Imagen que contiene texto&#10;&#10;Descripción generada automáticamente">
            <a:extLst>
              <a:ext uri="{FF2B5EF4-FFF2-40B4-BE49-F238E27FC236}">
                <a16:creationId xmlns:a16="http://schemas.microsoft.com/office/drawing/2014/main" id="{5896648B-BD9D-AA74-8A1D-ADCA0E5080A5}"/>
              </a:ext>
            </a:extLst>
          </p:cNvPr>
          <p:cNvPicPr preferRelativeResize="0"/>
          <p:nvPr/>
        </p:nvPicPr>
        <p:blipFill rotWithShape="1">
          <a:blip r:embed="rId4">
            <a:alphaModFix/>
          </a:blip>
          <a:srcRect/>
          <a:stretch/>
        </p:blipFill>
        <p:spPr>
          <a:xfrm>
            <a:off x="30481" y="8039099"/>
            <a:ext cx="3322320" cy="2168657"/>
          </a:xfrm>
          <a:prstGeom prst="rect">
            <a:avLst/>
          </a:prstGeom>
          <a:noFill/>
          <a:ln>
            <a:noFill/>
          </a:ln>
        </p:spPr>
      </p:pic>
      <p:pic>
        <p:nvPicPr>
          <p:cNvPr id="7" name="Imagen 6" descr="Logotipo, nombre de la empresa&#10;&#10;Descripción generada automáticamente">
            <a:extLst>
              <a:ext uri="{FF2B5EF4-FFF2-40B4-BE49-F238E27FC236}">
                <a16:creationId xmlns:a16="http://schemas.microsoft.com/office/drawing/2014/main" id="{93C670E6-E8E4-9CDE-88BD-FE89B14E0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01809" y="8420100"/>
            <a:ext cx="3614738" cy="1676400"/>
          </a:xfrm>
          <a:prstGeom prst="rect">
            <a:avLst/>
          </a:prstGeom>
        </p:spPr>
      </p:pic>
      <p:pic>
        <p:nvPicPr>
          <p:cNvPr id="9" name="Imagen 8" descr="Imagen que contiene Texto&#10;&#10;Descripción generada automáticamente">
            <a:extLst>
              <a:ext uri="{FF2B5EF4-FFF2-40B4-BE49-F238E27FC236}">
                <a16:creationId xmlns:a16="http://schemas.microsoft.com/office/drawing/2014/main" id="{F62D0BCB-303A-C81D-74EC-CDAA5FF68D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1483" y="2933700"/>
            <a:ext cx="9585033" cy="5372569"/>
          </a:xfrm>
          <a:prstGeom prst="rect">
            <a:avLst/>
          </a:prstGeom>
        </p:spPr>
      </p:pic>
      <p:sp>
        <p:nvSpPr>
          <p:cNvPr id="11" name="CuadroTexto 10">
            <a:extLst>
              <a:ext uri="{FF2B5EF4-FFF2-40B4-BE49-F238E27FC236}">
                <a16:creationId xmlns:a16="http://schemas.microsoft.com/office/drawing/2014/main" id="{A5AB17A4-C7AD-505E-6102-E97EE0E36138}"/>
              </a:ext>
            </a:extLst>
          </p:cNvPr>
          <p:cNvSpPr txBox="1"/>
          <p:nvPr/>
        </p:nvSpPr>
        <p:spPr>
          <a:xfrm>
            <a:off x="4648200" y="1190535"/>
            <a:ext cx="4114800" cy="1200329"/>
          </a:xfrm>
          <a:prstGeom prst="rect">
            <a:avLst/>
          </a:prstGeom>
          <a:noFill/>
        </p:spPr>
        <p:txBody>
          <a:bodyPr wrap="square" rtlCol="0">
            <a:spAutoFit/>
          </a:bodyPr>
          <a:lstStyle/>
          <a:p>
            <a:r>
              <a:rPr lang="es-MX" sz="7200" dirty="0">
                <a:solidFill>
                  <a:schemeClr val="accent5">
                    <a:lumMod val="50000"/>
                  </a:schemeClr>
                </a:solidFill>
                <a:latin typeface="Algerian" panose="04020705040A02060702" pitchFamily="82" charset="0"/>
              </a:rPr>
              <a:t>GRACIAS</a:t>
            </a:r>
            <a:endParaRPr lang="es-419" sz="7200" dirty="0">
              <a:solidFill>
                <a:schemeClr val="accent5">
                  <a:lumMod val="50000"/>
                </a:schemeClr>
              </a:solidFill>
              <a:latin typeface="Algerian" panose="04020705040A02060702" pitchFamily="82" charset="0"/>
            </a:endParaRPr>
          </a:p>
        </p:txBody>
      </p:sp>
    </p:spTree>
    <p:extLst>
      <p:ext uri="{BB962C8B-B14F-4D97-AF65-F5344CB8AC3E}">
        <p14:creationId xmlns:p14="http://schemas.microsoft.com/office/powerpoint/2010/main" val="289606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3516E521-DFD6-A60A-4BC6-1B947DC7E736}"/>
              </a:ext>
            </a:extLst>
          </p:cNvPr>
          <p:cNvSpPr/>
          <p:nvPr/>
        </p:nvSpPr>
        <p:spPr>
          <a:xfrm>
            <a:off x="15952769" y="114300"/>
            <a:ext cx="2063778" cy="902037"/>
          </a:xfrm>
          <a:custGeom>
            <a:avLst/>
            <a:gdLst/>
            <a:ahLst/>
            <a:cxnLst/>
            <a:rect l="l" t="t" r="r" b="b"/>
            <a:pathLst>
              <a:path w="2063778" h="902037">
                <a:moveTo>
                  <a:pt x="0" y="0"/>
                </a:moveTo>
                <a:lnTo>
                  <a:pt x="2063778" y="0"/>
                </a:lnTo>
                <a:lnTo>
                  <a:pt x="2063778" y="902038"/>
                </a:lnTo>
                <a:lnTo>
                  <a:pt x="0" y="902038"/>
                </a:lnTo>
                <a:lnTo>
                  <a:pt x="0" y="0"/>
                </a:lnTo>
                <a:close/>
              </a:path>
            </a:pathLst>
          </a:custGeom>
          <a:blipFill>
            <a:blip r:embed="rId2"/>
            <a:stretch>
              <a:fillRect/>
            </a:stretch>
          </a:blipFill>
        </p:spPr>
        <p:txBody>
          <a:bodyPr/>
          <a:lstStyle/>
          <a:p>
            <a:endParaRPr lang="es-419"/>
          </a:p>
        </p:txBody>
      </p:sp>
      <p:sp>
        <p:nvSpPr>
          <p:cNvPr id="3" name="Freeform 12">
            <a:extLst>
              <a:ext uri="{FF2B5EF4-FFF2-40B4-BE49-F238E27FC236}">
                <a16:creationId xmlns:a16="http://schemas.microsoft.com/office/drawing/2014/main" id="{82808AC0-5475-C8F0-F181-D6EA603F573E}"/>
              </a:ext>
            </a:extLst>
          </p:cNvPr>
          <p:cNvSpPr/>
          <p:nvPr/>
        </p:nvSpPr>
        <p:spPr>
          <a:xfrm>
            <a:off x="271453" y="79243"/>
            <a:ext cx="2036386" cy="964921"/>
          </a:xfrm>
          <a:custGeom>
            <a:avLst/>
            <a:gdLst/>
            <a:ahLst/>
            <a:cxnLst/>
            <a:rect l="l" t="t" r="r" b="b"/>
            <a:pathLst>
              <a:path w="2036386" h="964921">
                <a:moveTo>
                  <a:pt x="0" y="0"/>
                </a:moveTo>
                <a:lnTo>
                  <a:pt x="2036386" y="0"/>
                </a:lnTo>
                <a:lnTo>
                  <a:pt x="2036386" y="964921"/>
                </a:lnTo>
                <a:lnTo>
                  <a:pt x="0" y="964921"/>
                </a:lnTo>
                <a:lnTo>
                  <a:pt x="0" y="0"/>
                </a:lnTo>
                <a:close/>
              </a:path>
            </a:pathLst>
          </a:custGeom>
          <a:blipFill>
            <a:blip r:embed="rId3"/>
            <a:stretch>
              <a:fillRect/>
            </a:stretch>
          </a:blipFill>
        </p:spPr>
        <p:txBody>
          <a:bodyPr/>
          <a:lstStyle/>
          <a:p>
            <a:endParaRPr lang="es-419"/>
          </a:p>
        </p:txBody>
      </p:sp>
      <p:sp>
        <p:nvSpPr>
          <p:cNvPr id="4" name="TextBox 20">
            <a:extLst>
              <a:ext uri="{FF2B5EF4-FFF2-40B4-BE49-F238E27FC236}">
                <a16:creationId xmlns:a16="http://schemas.microsoft.com/office/drawing/2014/main" id="{9BB0815D-57B7-B235-960E-DEC39EDC743B}"/>
              </a:ext>
            </a:extLst>
          </p:cNvPr>
          <p:cNvSpPr txBox="1"/>
          <p:nvPr/>
        </p:nvSpPr>
        <p:spPr>
          <a:xfrm>
            <a:off x="4648200" y="352694"/>
            <a:ext cx="8635912" cy="663643"/>
          </a:xfrm>
          <a:prstGeom prst="rect">
            <a:avLst/>
          </a:prstGeom>
        </p:spPr>
        <p:txBody>
          <a:bodyPr lIns="0" tIns="0" rIns="0" bIns="0" rtlCol="0" anchor="t">
            <a:spAutoFit/>
          </a:bodyPr>
          <a:lstStyle/>
          <a:p>
            <a:pPr algn="ctr">
              <a:lnSpc>
                <a:spcPts val="5130"/>
              </a:lnSpc>
            </a:pPr>
            <a:r>
              <a:rPr lang="en-US" sz="4500" spc="-135" dirty="0">
                <a:solidFill>
                  <a:srgbClr val="004AAD"/>
                </a:solidFill>
                <a:latin typeface="Poppins Bold"/>
              </a:rPr>
              <a:t>CLASIFICACIÓN ARANCELARIA</a:t>
            </a:r>
          </a:p>
        </p:txBody>
      </p:sp>
      <p:sp>
        <p:nvSpPr>
          <p:cNvPr id="5" name="Marcador de texto 2">
            <a:extLst>
              <a:ext uri="{FF2B5EF4-FFF2-40B4-BE49-F238E27FC236}">
                <a16:creationId xmlns:a16="http://schemas.microsoft.com/office/drawing/2014/main" id="{F0D73D08-76E5-8E9D-251A-ED536F23317F}"/>
              </a:ext>
            </a:extLst>
          </p:cNvPr>
          <p:cNvSpPr txBox="1">
            <a:spLocks/>
          </p:cNvSpPr>
          <p:nvPr/>
        </p:nvSpPr>
        <p:spPr>
          <a:xfrm>
            <a:off x="8153400" y="2107291"/>
            <a:ext cx="8271807" cy="2426609"/>
          </a:xfrm>
          <a:prstGeom prst="rect">
            <a:avLst/>
          </a:prstGeom>
          <a:solidFill>
            <a:schemeClr val="accent5">
              <a:lumMod val="20000"/>
              <a:lumOff val="80000"/>
            </a:schemeClr>
          </a:solidFill>
        </p:spPr>
        <p:style>
          <a:lnRef idx="3">
            <a:schemeClr val="lt1"/>
          </a:lnRef>
          <a:fillRef idx="1">
            <a:schemeClr val="accent1"/>
          </a:fillRef>
          <a:effectRef idx="1">
            <a:schemeClr val="accent1"/>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2800" b="1" dirty="0">
                <a:solidFill>
                  <a:srgbClr val="002060"/>
                </a:solidFill>
              </a:rPr>
              <a:t>Té negro </a:t>
            </a:r>
            <a:r>
              <a:rPr lang="es-MX" sz="2800" dirty="0">
                <a:solidFill>
                  <a:srgbClr val="002060"/>
                </a:solidFill>
              </a:rPr>
              <a:t>acondicionado en una bolsa de plástico transparente (100 g) y colocado en un recipiente de cerámica con forma de samovar (de aproximadamente 19 cm de altura) de color marrón, decorado con flores pintadas y provisto de una tapa amovible.</a:t>
            </a:r>
          </a:p>
        </p:txBody>
      </p:sp>
      <p:pic>
        <p:nvPicPr>
          <p:cNvPr id="6" name="Marcador de imágenes en línea 9" descr="Imagen que contiene interior, mesa, pared, café&#10;&#10;Descripción generada con confianza alta">
            <a:extLst>
              <a:ext uri="{FF2B5EF4-FFF2-40B4-BE49-F238E27FC236}">
                <a16:creationId xmlns:a16="http://schemas.microsoft.com/office/drawing/2014/main" id="{314ABEB1-B636-2061-43EB-EBBDCB5AB4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646" y="2130151"/>
            <a:ext cx="5562600" cy="7212344"/>
          </a:xfrm>
          <a:prstGeom prst="rect">
            <a:avLst/>
          </a:prstGeom>
        </p:spPr>
      </p:pic>
      <p:sp>
        <p:nvSpPr>
          <p:cNvPr id="7" name="CuadroTexto 6">
            <a:extLst>
              <a:ext uri="{FF2B5EF4-FFF2-40B4-BE49-F238E27FC236}">
                <a16:creationId xmlns:a16="http://schemas.microsoft.com/office/drawing/2014/main" id="{4A8057FC-F220-FB69-B1F3-11436D8518D0}"/>
              </a:ext>
            </a:extLst>
          </p:cNvPr>
          <p:cNvSpPr txBox="1"/>
          <p:nvPr/>
        </p:nvSpPr>
        <p:spPr>
          <a:xfrm>
            <a:off x="8326903" y="5753101"/>
            <a:ext cx="7924800" cy="2708434"/>
          </a:xfrm>
          <a:prstGeom prst="rect">
            <a:avLst/>
          </a:prstGeom>
          <a:solidFill>
            <a:schemeClr val="tx2">
              <a:lumMod val="20000"/>
              <a:lumOff val="80000"/>
            </a:schemeClr>
          </a:solidFill>
        </p:spPr>
        <p:txBody>
          <a:bodyPr wrap="square" rtlCol="0">
            <a:spAutoFit/>
          </a:bodyPr>
          <a:lstStyle/>
          <a:p>
            <a:pPr marL="1341438" indent="-1162050">
              <a:spcBef>
                <a:spcPts val="600"/>
              </a:spcBef>
              <a:spcAft>
                <a:spcPts val="600"/>
              </a:spcAft>
            </a:pPr>
            <a:r>
              <a:rPr lang="es-MX" sz="2800" b="1" dirty="0">
                <a:solidFill>
                  <a:sysClr val="windowText" lastClr="000000"/>
                </a:solidFill>
              </a:rPr>
              <a:t>09.02 	</a:t>
            </a:r>
            <a:r>
              <a:rPr lang="es-ES_tradnl" sz="2800" b="1" dirty="0">
                <a:solidFill>
                  <a:sysClr val="windowText" lastClr="000000"/>
                </a:solidFill>
              </a:rPr>
              <a:t>Té, incluso aromatizado.</a:t>
            </a:r>
          </a:p>
          <a:p>
            <a:pPr marL="1341438" indent="-1162050">
              <a:spcBef>
                <a:spcPts val="600"/>
              </a:spcBef>
              <a:spcAft>
                <a:spcPts val="600"/>
              </a:spcAft>
            </a:pPr>
            <a:r>
              <a:rPr lang="es-ES_tradnl" sz="2800" b="1" dirty="0">
                <a:solidFill>
                  <a:sysClr val="windowText" lastClr="000000"/>
                </a:solidFill>
              </a:rPr>
              <a:t>12.11 	Plantas, partes de plantas, …</a:t>
            </a:r>
          </a:p>
          <a:p>
            <a:pPr marL="1341438" indent="-1162050">
              <a:spcBef>
                <a:spcPts val="600"/>
              </a:spcBef>
              <a:spcAft>
                <a:spcPts val="600"/>
              </a:spcAft>
            </a:pPr>
            <a:r>
              <a:rPr lang="es-MX" sz="2800" b="1" dirty="0">
                <a:solidFill>
                  <a:sysClr val="windowText" lastClr="000000"/>
                </a:solidFill>
              </a:rPr>
              <a:t>21.06 	Preparaciones alimenticias no expresadas ni comprendidas en otra parte.</a:t>
            </a:r>
          </a:p>
          <a:p>
            <a:pPr marL="1341438" indent="-1162050">
              <a:spcBef>
                <a:spcPts val="600"/>
              </a:spcBef>
              <a:spcAft>
                <a:spcPts val="600"/>
              </a:spcAft>
            </a:pPr>
            <a:r>
              <a:rPr lang="es-MX" sz="2800" b="1" dirty="0">
                <a:solidFill>
                  <a:sysClr val="windowText" lastClr="000000"/>
                </a:solidFill>
              </a:rPr>
              <a:t>69.13 	…, artículos para adorno, de cerámica.</a:t>
            </a:r>
          </a:p>
        </p:txBody>
      </p:sp>
    </p:spTree>
    <p:extLst>
      <p:ext uri="{BB962C8B-B14F-4D97-AF65-F5344CB8AC3E}">
        <p14:creationId xmlns:p14="http://schemas.microsoft.com/office/powerpoint/2010/main" val="27108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073B6FE-2BE8-DD9A-2012-ED7DE9423C8C}"/>
              </a:ext>
            </a:extLst>
          </p:cNvPr>
          <p:cNvSpPr/>
          <p:nvPr/>
        </p:nvSpPr>
        <p:spPr>
          <a:xfrm>
            <a:off x="15952769" y="114300"/>
            <a:ext cx="2063778" cy="902037"/>
          </a:xfrm>
          <a:custGeom>
            <a:avLst/>
            <a:gdLst/>
            <a:ahLst/>
            <a:cxnLst/>
            <a:rect l="l" t="t" r="r" b="b"/>
            <a:pathLst>
              <a:path w="2063778" h="902037">
                <a:moveTo>
                  <a:pt x="0" y="0"/>
                </a:moveTo>
                <a:lnTo>
                  <a:pt x="2063778" y="0"/>
                </a:lnTo>
                <a:lnTo>
                  <a:pt x="2063778" y="902038"/>
                </a:lnTo>
                <a:lnTo>
                  <a:pt x="0" y="902038"/>
                </a:lnTo>
                <a:lnTo>
                  <a:pt x="0" y="0"/>
                </a:lnTo>
                <a:close/>
              </a:path>
            </a:pathLst>
          </a:custGeom>
          <a:blipFill>
            <a:blip r:embed="rId2"/>
            <a:stretch>
              <a:fillRect/>
            </a:stretch>
          </a:blipFill>
        </p:spPr>
        <p:txBody>
          <a:bodyPr/>
          <a:lstStyle/>
          <a:p>
            <a:endParaRPr lang="es-419"/>
          </a:p>
        </p:txBody>
      </p:sp>
      <p:sp>
        <p:nvSpPr>
          <p:cNvPr id="3" name="Freeform 12">
            <a:extLst>
              <a:ext uri="{FF2B5EF4-FFF2-40B4-BE49-F238E27FC236}">
                <a16:creationId xmlns:a16="http://schemas.microsoft.com/office/drawing/2014/main" id="{48C9A00C-6493-775D-5ABD-25AAD81F7F21}"/>
              </a:ext>
            </a:extLst>
          </p:cNvPr>
          <p:cNvSpPr/>
          <p:nvPr/>
        </p:nvSpPr>
        <p:spPr>
          <a:xfrm>
            <a:off x="271453" y="79243"/>
            <a:ext cx="2036386" cy="964921"/>
          </a:xfrm>
          <a:custGeom>
            <a:avLst/>
            <a:gdLst/>
            <a:ahLst/>
            <a:cxnLst/>
            <a:rect l="l" t="t" r="r" b="b"/>
            <a:pathLst>
              <a:path w="2036386" h="964921">
                <a:moveTo>
                  <a:pt x="0" y="0"/>
                </a:moveTo>
                <a:lnTo>
                  <a:pt x="2036386" y="0"/>
                </a:lnTo>
                <a:lnTo>
                  <a:pt x="2036386" y="964921"/>
                </a:lnTo>
                <a:lnTo>
                  <a:pt x="0" y="964921"/>
                </a:lnTo>
                <a:lnTo>
                  <a:pt x="0" y="0"/>
                </a:lnTo>
                <a:close/>
              </a:path>
            </a:pathLst>
          </a:custGeom>
          <a:blipFill>
            <a:blip r:embed="rId3"/>
            <a:stretch>
              <a:fillRect/>
            </a:stretch>
          </a:blipFill>
        </p:spPr>
        <p:txBody>
          <a:bodyPr/>
          <a:lstStyle/>
          <a:p>
            <a:endParaRPr lang="es-419"/>
          </a:p>
        </p:txBody>
      </p:sp>
      <p:sp>
        <p:nvSpPr>
          <p:cNvPr id="4" name="TextBox 20">
            <a:extLst>
              <a:ext uri="{FF2B5EF4-FFF2-40B4-BE49-F238E27FC236}">
                <a16:creationId xmlns:a16="http://schemas.microsoft.com/office/drawing/2014/main" id="{6E2FEE62-FEC5-D781-F24B-E65B17E19C6F}"/>
              </a:ext>
            </a:extLst>
          </p:cNvPr>
          <p:cNvSpPr txBox="1"/>
          <p:nvPr/>
        </p:nvSpPr>
        <p:spPr>
          <a:xfrm>
            <a:off x="4648200" y="352694"/>
            <a:ext cx="8635912" cy="663643"/>
          </a:xfrm>
          <a:prstGeom prst="rect">
            <a:avLst/>
          </a:prstGeom>
        </p:spPr>
        <p:txBody>
          <a:bodyPr lIns="0" tIns="0" rIns="0" bIns="0" rtlCol="0" anchor="t">
            <a:spAutoFit/>
          </a:bodyPr>
          <a:lstStyle/>
          <a:p>
            <a:pPr algn="ctr">
              <a:lnSpc>
                <a:spcPts val="5130"/>
              </a:lnSpc>
            </a:pPr>
            <a:r>
              <a:rPr lang="en-US" sz="4500" spc="-135" dirty="0">
                <a:solidFill>
                  <a:srgbClr val="004AAD"/>
                </a:solidFill>
                <a:latin typeface="Poppins Bold"/>
              </a:rPr>
              <a:t>CLASIFICACIÓN ARANCELARIA</a:t>
            </a:r>
          </a:p>
        </p:txBody>
      </p:sp>
      <p:sp>
        <p:nvSpPr>
          <p:cNvPr id="5" name="Marcador de texto 2">
            <a:extLst>
              <a:ext uri="{FF2B5EF4-FFF2-40B4-BE49-F238E27FC236}">
                <a16:creationId xmlns:a16="http://schemas.microsoft.com/office/drawing/2014/main" id="{F0F5D7A4-3ABD-1BA1-A918-AD3F5728F93A}"/>
              </a:ext>
            </a:extLst>
          </p:cNvPr>
          <p:cNvSpPr txBox="1">
            <a:spLocks/>
          </p:cNvSpPr>
          <p:nvPr/>
        </p:nvSpPr>
        <p:spPr>
          <a:xfrm>
            <a:off x="8125050" y="1754189"/>
            <a:ext cx="8763000" cy="3617911"/>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0">
              <a:spcBef>
                <a:spcPts val="0"/>
              </a:spcBef>
              <a:spcAft>
                <a:spcPts val="600"/>
              </a:spcAft>
              <a:buFont typeface="Arial" pitchFamily="34" charset="0"/>
              <a:buNone/>
            </a:pPr>
            <a:r>
              <a:rPr lang="es-MX" sz="2800" b="1" dirty="0">
                <a:solidFill>
                  <a:srgbClr val="002060"/>
                </a:solidFill>
              </a:rPr>
              <a:t>RGI 5 a) Los estuches para cámaras fotográficas, instrumentos musicales, armas, instrumentos de dibujo, collares y continentes similares, …. </a:t>
            </a:r>
            <a:r>
              <a:rPr lang="es-MX" sz="2800" b="1" dirty="0">
                <a:solidFill>
                  <a:schemeClr val="accent6">
                    <a:lumMod val="50000"/>
                  </a:schemeClr>
                </a:solidFill>
              </a:rPr>
              <a:t>Sin embargo, esta regla no se aplica en la clasificación de los continentes que confieran al conjunto su carácter esencial</a:t>
            </a:r>
            <a:r>
              <a:rPr lang="es-MX" sz="2800" b="1" dirty="0">
                <a:solidFill>
                  <a:srgbClr val="002060"/>
                </a:solidFill>
              </a:rPr>
              <a:t>.</a:t>
            </a:r>
          </a:p>
          <a:p>
            <a:pPr marL="180000" indent="0">
              <a:spcBef>
                <a:spcPts val="0"/>
              </a:spcBef>
              <a:spcAft>
                <a:spcPts val="600"/>
              </a:spcAft>
              <a:buFont typeface="Arial" pitchFamily="34" charset="0"/>
              <a:buNone/>
            </a:pPr>
            <a:r>
              <a:rPr lang="es-MX" sz="2800" b="1" dirty="0">
                <a:solidFill>
                  <a:schemeClr val="accent5">
                    <a:lumMod val="50000"/>
                  </a:schemeClr>
                </a:solidFill>
              </a:rPr>
              <a:t>El samovar, que no tiene un valor utilitario y es de naturaleza puramente ornamental, se clasifica separadamente en la subpartida 6913.90.</a:t>
            </a:r>
          </a:p>
        </p:txBody>
      </p:sp>
      <p:sp>
        <p:nvSpPr>
          <p:cNvPr id="6" name="Título 1">
            <a:extLst>
              <a:ext uri="{FF2B5EF4-FFF2-40B4-BE49-F238E27FC236}">
                <a16:creationId xmlns:a16="http://schemas.microsoft.com/office/drawing/2014/main" id="{67194410-12E8-BCE7-00D6-B24BF83B0DF6}"/>
              </a:ext>
            </a:extLst>
          </p:cNvPr>
          <p:cNvSpPr txBox="1">
            <a:spLocks/>
          </p:cNvSpPr>
          <p:nvPr/>
        </p:nvSpPr>
        <p:spPr>
          <a:xfrm>
            <a:off x="8125050" y="5836997"/>
            <a:ext cx="9705750" cy="3954703"/>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800" b="1" dirty="0">
                <a:solidFill>
                  <a:schemeClr val="accent1">
                    <a:lumMod val="50000"/>
                  </a:schemeClr>
                </a:solidFill>
                <a:latin typeface="+mn-lt"/>
              </a:rPr>
              <a:t>CLASIFICACIÓN:	RGI 1, 6, RC 1, 3 y 10, NE Partida 09.02</a:t>
            </a:r>
          </a:p>
          <a:p>
            <a:pPr marL="1524000" indent="-1524000" algn="l"/>
            <a:r>
              <a:rPr lang="es-MX" sz="2800" b="1" dirty="0">
                <a:solidFill>
                  <a:schemeClr val="accent1">
                    <a:lumMod val="50000"/>
                  </a:schemeClr>
                </a:solidFill>
                <a:latin typeface="+mn-lt"/>
              </a:rPr>
              <a:t>09.02 	Té, incluso aromatizado.</a:t>
            </a:r>
          </a:p>
          <a:p>
            <a:pPr marL="1524000" indent="-1524000" algn="l"/>
            <a:r>
              <a:rPr lang="es-MX" sz="2800" b="1" dirty="0">
                <a:solidFill>
                  <a:schemeClr val="accent1">
                    <a:lumMod val="50000"/>
                  </a:schemeClr>
                </a:solidFill>
                <a:latin typeface="+mn-lt"/>
              </a:rPr>
              <a:t>0902.30 – Té negro </a:t>
            </a:r>
            <a:r>
              <a:rPr lang="es-MX" sz="2800" dirty="0">
                <a:solidFill>
                  <a:schemeClr val="accent1">
                    <a:lumMod val="50000"/>
                  </a:schemeClr>
                </a:solidFill>
                <a:latin typeface="+mn-lt"/>
              </a:rPr>
              <a:t>(fermentado) y té parcialmente fermentado, </a:t>
            </a:r>
            <a:r>
              <a:rPr lang="es-MX" sz="2800" b="1" dirty="0">
                <a:solidFill>
                  <a:schemeClr val="accent1">
                    <a:lumMod val="50000"/>
                  </a:schemeClr>
                </a:solidFill>
                <a:latin typeface="+mn-lt"/>
              </a:rPr>
              <a:t>presentados en envases inmediatos con un contenido inferior o igual a 3 kg.</a:t>
            </a:r>
          </a:p>
          <a:p>
            <a:pPr marL="1524000" indent="-1524000" algn="l"/>
            <a:r>
              <a:rPr lang="es-MX" sz="2800" b="1" dirty="0">
                <a:solidFill>
                  <a:schemeClr val="accent1">
                    <a:lumMod val="50000"/>
                  </a:schemeClr>
                </a:solidFill>
                <a:latin typeface="+mn-lt"/>
              </a:rPr>
              <a:t>0902.30.01.00	IDEM</a:t>
            </a:r>
          </a:p>
          <a:p>
            <a:pPr algn="l"/>
            <a:br>
              <a:rPr lang="es-MX" sz="2800" b="1" dirty="0">
                <a:solidFill>
                  <a:schemeClr val="accent1">
                    <a:lumMod val="50000"/>
                  </a:schemeClr>
                </a:solidFill>
                <a:latin typeface="+mn-lt"/>
              </a:rPr>
            </a:br>
            <a:r>
              <a:rPr lang="es-MX" sz="2800" b="1" dirty="0">
                <a:solidFill>
                  <a:schemeClr val="accent6">
                    <a:lumMod val="50000"/>
                  </a:schemeClr>
                </a:solidFill>
                <a:latin typeface="+mn-lt"/>
              </a:rPr>
              <a:t>69.13  Estatuillas y demás artículos para adorno, de cerámica.</a:t>
            </a:r>
          </a:p>
          <a:p>
            <a:pPr algn="l"/>
            <a:r>
              <a:rPr lang="es-MX" sz="2800" b="1" dirty="0">
                <a:solidFill>
                  <a:schemeClr val="accent6">
                    <a:lumMod val="50000"/>
                  </a:schemeClr>
                </a:solidFill>
                <a:latin typeface="+mn-lt"/>
              </a:rPr>
              <a:t>6913.90.99 00 Los demás.</a:t>
            </a:r>
          </a:p>
        </p:txBody>
      </p:sp>
      <p:sp>
        <p:nvSpPr>
          <p:cNvPr id="10" name="CuadroTexto 9">
            <a:extLst>
              <a:ext uri="{FF2B5EF4-FFF2-40B4-BE49-F238E27FC236}">
                <a16:creationId xmlns:a16="http://schemas.microsoft.com/office/drawing/2014/main" id="{4A065A8E-7F09-D7BC-1A29-92626567DB7F}"/>
              </a:ext>
            </a:extLst>
          </p:cNvPr>
          <p:cNvSpPr txBox="1"/>
          <p:nvPr/>
        </p:nvSpPr>
        <p:spPr>
          <a:xfrm>
            <a:off x="990600" y="1740836"/>
            <a:ext cx="6324600" cy="3970318"/>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MX" sz="2800" dirty="0">
                <a:solidFill>
                  <a:schemeClr val="accent1">
                    <a:lumMod val="50000"/>
                  </a:schemeClr>
                </a:solidFill>
              </a:rPr>
              <a:t>El </a:t>
            </a:r>
            <a:r>
              <a:rPr lang="es-MX" sz="2800" b="1" dirty="0">
                <a:solidFill>
                  <a:schemeClr val="accent1">
                    <a:lumMod val="50000"/>
                  </a:schemeClr>
                </a:solidFill>
              </a:rPr>
              <a:t>té negro </a:t>
            </a:r>
            <a:r>
              <a:rPr lang="es-MX" sz="2800" dirty="0">
                <a:solidFill>
                  <a:schemeClr val="accent1">
                    <a:lumMod val="50000"/>
                  </a:schemeClr>
                </a:solidFill>
              </a:rPr>
              <a:t>es un té que se encuentra oxidado en mayor grado que las variedades de té verde, té </a:t>
            </a:r>
            <a:r>
              <a:rPr lang="es-MX" sz="2800" dirty="0" err="1">
                <a:solidFill>
                  <a:schemeClr val="accent1">
                    <a:lumMod val="50000"/>
                  </a:schemeClr>
                </a:solidFill>
              </a:rPr>
              <a:t>oolong</a:t>
            </a:r>
            <a:r>
              <a:rPr lang="es-MX" sz="2800" dirty="0">
                <a:solidFill>
                  <a:schemeClr val="accent1">
                    <a:lumMod val="50000"/>
                  </a:schemeClr>
                </a:solidFill>
              </a:rPr>
              <a:t> y té blanco. Las cuatro variedades indicadas se preparan con </a:t>
            </a:r>
            <a:r>
              <a:rPr lang="es-MX" sz="2800" b="1" dirty="0">
                <a:solidFill>
                  <a:schemeClr val="accent1">
                    <a:lumMod val="50000"/>
                  </a:schemeClr>
                </a:solidFill>
              </a:rPr>
              <a:t>hojas de </a:t>
            </a:r>
            <a:r>
              <a:rPr lang="es-MX" sz="2800" b="1" dirty="0" err="1">
                <a:solidFill>
                  <a:schemeClr val="accent1">
                    <a:lumMod val="50000"/>
                  </a:schemeClr>
                </a:solidFill>
              </a:rPr>
              <a:t>Camellia</a:t>
            </a:r>
            <a:r>
              <a:rPr lang="es-MX" sz="2800" b="1" dirty="0">
                <a:solidFill>
                  <a:schemeClr val="accent1">
                    <a:lumMod val="50000"/>
                  </a:schemeClr>
                </a:solidFill>
              </a:rPr>
              <a:t> </a:t>
            </a:r>
            <a:r>
              <a:rPr lang="es-MX" sz="2800" b="1" dirty="0" err="1">
                <a:solidFill>
                  <a:schemeClr val="accent1">
                    <a:lumMod val="50000"/>
                  </a:schemeClr>
                </a:solidFill>
              </a:rPr>
              <a:t>sinensis</a:t>
            </a:r>
            <a:r>
              <a:rPr lang="es-MX" sz="2800" dirty="0">
                <a:solidFill>
                  <a:schemeClr val="accent1">
                    <a:lumMod val="50000"/>
                  </a:schemeClr>
                </a:solidFill>
              </a:rPr>
              <a:t>. El té negro generalmente posee un aroma más fuerte y contiene más cafeína que otros tés con menores niveles de oxidación.</a:t>
            </a:r>
            <a:endParaRPr lang="es-419" sz="2800" dirty="0">
              <a:solidFill>
                <a:schemeClr val="accent1">
                  <a:lumMod val="50000"/>
                </a:schemeClr>
              </a:solidFill>
            </a:endParaRPr>
          </a:p>
        </p:txBody>
      </p:sp>
      <p:sp>
        <p:nvSpPr>
          <p:cNvPr id="12" name="CuadroTexto 11">
            <a:extLst>
              <a:ext uri="{FF2B5EF4-FFF2-40B4-BE49-F238E27FC236}">
                <a16:creationId xmlns:a16="http://schemas.microsoft.com/office/drawing/2014/main" id="{7F5409CB-3DCD-4DEE-8F24-ADADDAF6D086}"/>
              </a:ext>
            </a:extLst>
          </p:cNvPr>
          <p:cNvSpPr txBox="1"/>
          <p:nvPr/>
        </p:nvSpPr>
        <p:spPr>
          <a:xfrm>
            <a:off x="990600" y="5853525"/>
            <a:ext cx="6324600" cy="378565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r>
              <a:rPr lang="es-419" sz="2400" b="1" dirty="0"/>
              <a:t>09.02 TÉ, INCLUSO AROMATIZADO</a:t>
            </a:r>
          </a:p>
          <a:p>
            <a:r>
              <a:rPr lang="es-419" sz="2400" b="1" dirty="0">
                <a:solidFill>
                  <a:schemeClr val="accent1">
                    <a:lumMod val="50000"/>
                  </a:schemeClr>
                </a:solidFill>
              </a:rPr>
              <a:t>Esta partida comprende las diversas variedades de té procedentes de las plantas del género botánico </a:t>
            </a:r>
            <a:r>
              <a:rPr lang="es-419" sz="2400" b="1" dirty="0" err="1">
                <a:solidFill>
                  <a:schemeClr val="accent1">
                    <a:lumMod val="50000"/>
                  </a:schemeClr>
                </a:solidFill>
              </a:rPr>
              <a:t>Thea</a:t>
            </a:r>
            <a:r>
              <a:rPr lang="es-419" sz="2400" b="1" dirty="0">
                <a:solidFill>
                  <a:schemeClr val="accent1">
                    <a:lumMod val="50000"/>
                  </a:schemeClr>
                </a:solidFill>
              </a:rPr>
              <a:t>(</a:t>
            </a:r>
            <a:r>
              <a:rPr lang="es-419" sz="2400" b="1" dirty="0" err="1">
                <a:solidFill>
                  <a:schemeClr val="accent1">
                    <a:lumMod val="50000"/>
                  </a:schemeClr>
                </a:solidFill>
              </a:rPr>
              <a:t>Camellia</a:t>
            </a:r>
            <a:r>
              <a:rPr lang="es-419" sz="2400" b="1" dirty="0">
                <a:solidFill>
                  <a:schemeClr val="accent1">
                    <a:lumMod val="50000"/>
                  </a:schemeClr>
                </a:solidFill>
              </a:rPr>
              <a:t>). </a:t>
            </a:r>
          </a:p>
          <a:p>
            <a:endParaRPr lang="es-419" sz="2400" b="1" dirty="0">
              <a:solidFill>
                <a:schemeClr val="accent1">
                  <a:lumMod val="50000"/>
                </a:schemeClr>
              </a:solidFill>
            </a:endParaRPr>
          </a:p>
          <a:p>
            <a:r>
              <a:rPr lang="es-419" sz="2400" b="1" dirty="0"/>
              <a:t>La preparación del té verde consiste esencialmente en calentar las hojas frescas, enrollarlas y secarlas. En la preparación del té negro, las hojas se enrollan y se ponen a fermentar antes de tostarlas o secarlas. </a:t>
            </a:r>
          </a:p>
        </p:txBody>
      </p:sp>
    </p:spTree>
    <p:extLst>
      <p:ext uri="{BB962C8B-B14F-4D97-AF65-F5344CB8AC3E}">
        <p14:creationId xmlns:p14="http://schemas.microsoft.com/office/powerpoint/2010/main" val="95993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3B4B8128-EACB-7C80-B81B-5BFDC23005E8}"/>
              </a:ext>
            </a:extLst>
          </p:cNvPr>
          <p:cNvSpPr/>
          <p:nvPr/>
        </p:nvSpPr>
        <p:spPr>
          <a:xfrm>
            <a:off x="15952769" y="114300"/>
            <a:ext cx="2063778" cy="902037"/>
          </a:xfrm>
          <a:custGeom>
            <a:avLst/>
            <a:gdLst/>
            <a:ahLst/>
            <a:cxnLst/>
            <a:rect l="l" t="t" r="r" b="b"/>
            <a:pathLst>
              <a:path w="2063778" h="902037">
                <a:moveTo>
                  <a:pt x="0" y="0"/>
                </a:moveTo>
                <a:lnTo>
                  <a:pt x="2063778" y="0"/>
                </a:lnTo>
                <a:lnTo>
                  <a:pt x="2063778" y="902038"/>
                </a:lnTo>
                <a:lnTo>
                  <a:pt x="0" y="902038"/>
                </a:lnTo>
                <a:lnTo>
                  <a:pt x="0" y="0"/>
                </a:lnTo>
                <a:close/>
              </a:path>
            </a:pathLst>
          </a:custGeom>
          <a:blipFill>
            <a:blip r:embed="rId2"/>
            <a:stretch>
              <a:fillRect/>
            </a:stretch>
          </a:blipFill>
        </p:spPr>
        <p:txBody>
          <a:bodyPr/>
          <a:lstStyle/>
          <a:p>
            <a:endParaRPr lang="es-419"/>
          </a:p>
        </p:txBody>
      </p:sp>
      <p:sp>
        <p:nvSpPr>
          <p:cNvPr id="3" name="Freeform 12">
            <a:extLst>
              <a:ext uri="{FF2B5EF4-FFF2-40B4-BE49-F238E27FC236}">
                <a16:creationId xmlns:a16="http://schemas.microsoft.com/office/drawing/2014/main" id="{6D8DE1FD-FDC8-6E91-2F94-11BC6EDD9FE3}"/>
              </a:ext>
            </a:extLst>
          </p:cNvPr>
          <p:cNvSpPr/>
          <p:nvPr/>
        </p:nvSpPr>
        <p:spPr>
          <a:xfrm>
            <a:off x="271453" y="79243"/>
            <a:ext cx="2036386" cy="964921"/>
          </a:xfrm>
          <a:custGeom>
            <a:avLst/>
            <a:gdLst/>
            <a:ahLst/>
            <a:cxnLst/>
            <a:rect l="l" t="t" r="r" b="b"/>
            <a:pathLst>
              <a:path w="2036386" h="964921">
                <a:moveTo>
                  <a:pt x="0" y="0"/>
                </a:moveTo>
                <a:lnTo>
                  <a:pt x="2036386" y="0"/>
                </a:lnTo>
                <a:lnTo>
                  <a:pt x="2036386" y="964921"/>
                </a:lnTo>
                <a:lnTo>
                  <a:pt x="0" y="964921"/>
                </a:lnTo>
                <a:lnTo>
                  <a:pt x="0" y="0"/>
                </a:lnTo>
                <a:close/>
              </a:path>
            </a:pathLst>
          </a:custGeom>
          <a:blipFill>
            <a:blip r:embed="rId3"/>
            <a:stretch>
              <a:fillRect/>
            </a:stretch>
          </a:blipFill>
        </p:spPr>
        <p:txBody>
          <a:bodyPr/>
          <a:lstStyle/>
          <a:p>
            <a:endParaRPr lang="es-419"/>
          </a:p>
        </p:txBody>
      </p:sp>
      <p:sp>
        <p:nvSpPr>
          <p:cNvPr id="4" name="TextBox 20">
            <a:extLst>
              <a:ext uri="{FF2B5EF4-FFF2-40B4-BE49-F238E27FC236}">
                <a16:creationId xmlns:a16="http://schemas.microsoft.com/office/drawing/2014/main" id="{3C6C14E6-6338-BEFD-6B69-B593660A8274}"/>
              </a:ext>
            </a:extLst>
          </p:cNvPr>
          <p:cNvSpPr txBox="1"/>
          <p:nvPr/>
        </p:nvSpPr>
        <p:spPr>
          <a:xfrm>
            <a:off x="4648200" y="352694"/>
            <a:ext cx="8635912" cy="663643"/>
          </a:xfrm>
          <a:prstGeom prst="rect">
            <a:avLst/>
          </a:prstGeom>
        </p:spPr>
        <p:txBody>
          <a:bodyPr lIns="0" tIns="0" rIns="0" bIns="0" rtlCol="0" anchor="t">
            <a:spAutoFit/>
          </a:bodyPr>
          <a:lstStyle/>
          <a:p>
            <a:pPr algn="ctr">
              <a:lnSpc>
                <a:spcPts val="5130"/>
              </a:lnSpc>
            </a:pPr>
            <a:r>
              <a:rPr lang="en-US" sz="4500" spc="-135" dirty="0">
                <a:solidFill>
                  <a:srgbClr val="004AAD"/>
                </a:solidFill>
                <a:latin typeface="Poppins Bold"/>
              </a:rPr>
              <a:t>CLASIFICACIÓN ARANCELARIA</a:t>
            </a:r>
          </a:p>
        </p:txBody>
      </p:sp>
      <p:sp>
        <p:nvSpPr>
          <p:cNvPr id="6" name="CuadroTexto 5">
            <a:extLst>
              <a:ext uri="{FF2B5EF4-FFF2-40B4-BE49-F238E27FC236}">
                <a16:creationId xmlns:a16="http://schemas.microsoft.com/office/drawing/2014/main" id="{ADE260B0-DC73-840A-0286-4DF9C447DE48}"/>
              </a:ext>
            </a:extLst>
          </p:cNvPr>
          <p:cNvSpPr txBox="1"/>
          <p:nvPr/>
        </p:nvSpPr>
        <p:spPr>
          <a:xfrm>
            <a:off x="1528743" y="5476399"/>
            <a:ext cx="7315200"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sz="2800" b="1" i="0" dirty="0">
                <a:solidFill>
                  <a:srgbClr val="002060"/>
                </a:solidFill>
                <a:effectLst/>
                <a:highlight>
                  <a:srgbClr val="FFFFFF"/>
                </a:highlight>
                <a:latin typeface="arial" panose="020B0604020202020204" pitchFamily="34" charset="0"/>
              </a:rPr>
              <a:t>Manzanilla o camomila</a:t>
            </a:r>
            <a:r>
              <a:rPr lang="es-MX" sz="2800" b="0" i="0" dirty="0">
                <a:solidFill>
                  <a:srgbClr val="002060"/>
                </a:solidFill>
                <a:effectLst/>
                <a:highlight>
                  <a:srgbClr val="FFFFFF"/>
                </a:highlight>
                <a:latin typeface="arial" panose="020B0604020202020204" pitchFamily="34" charset="0"/>
              </a:rPr>
              <a:t> es el nombre común de varias plantas parecidas a las margaritas de la familia </a:t>
            </a:r>
            <a:r>
              <a:rPr lang="es-MX" sz="2800" b="0" i="0" dirty="0" err="1">
                <a:solidFill>
                  <a:srgbClr val="002060"/>
                </a:solidFill>
                <a:effectLst/>
                <a:highlight>
                  <a:srgbClr val="FFFFFF"/>
                </a:highlight>
                <a:latin typeface="arial" panose="020B0604020202020204" pitchFamily="34" charset="0"/>
              </a:rPr>
              <a:t>Asteraceae</a:t>
            </a:r>
            <a:r>
              <a:rPr lang="es-MX" sz="2800" b="0" i="0" dirty="0">
                <a:solidFill>
                  <a:srgbClr val="002060"/>
                </a:solidFill>
                <a:effectLst/>
                <a:highlight>
                  <a:srgbClr val="FFFFFF"/>
                </a:highlight>
                <a:latin typeface="arial" panose="020B0604020202020204" pitchFamily="34" charset="0"/>
              </a:rPr>
              <a:t>. Dos de las especies, </a:t>
            </a:r>
            <a:r>
              <a:rPr lang="es-MX" sz="2800" b="0" i="0" dirty="0" err="1">
                <a:solidFill>
                  <a:srgbClr val="002060"/>
                </a:solidFill>
                <a:effectLst/>
                <a:highlight>
                  <a:srgbClr val="FFFFFF"/>
                </a:highlight>
                <a:latin typeface="arial" panose="020B0604020202020204" pitchFamily="34" charset="0"/>
              </a:rPr>
              <a:t>Anthemis</a:t>
            </a:r>
            <a:r>
              <a:rPr lang="es-MX" sz="2800" b="0" i="0" dirty="0">
                <a:solidFill>
                  <a:srgbClr val="002060"/>
                </a:solidFill>
                <a:effectLst/>
                <a:highlight>
                  <a:srgbClr val="FFFFFF"/>
                </a:highlight>
                <a:latin typeface="arial" panose="020B0604020202020204" pitchFamily="34" charset="0"/>
              </a:rPr>
              <a:t> </a:t>
            </a:r>
            <a:r>
              <a:rPr lang="es-MX" sz="2800" b="0" i="0" dirty="0" err="1">
                <a:solidFill>
                  <a:srgbClr val="002060"/>
                </a:solidFill>
                <a:effectLst/>
                <a:highlight>
                  <a:srgbClr val="FFFFFF"/>
                </a:highlight>
                <a:latin typeface="arial" panose="020B0604020202020204" pitchFamily="34" charset="0"/>
              </a:rPr>
              <a:t>nobilis</a:t>
            </a:r>
            <a:r>
              <a:rPr lang="es-MX" sz="2800" b="0" i="0" dirty="0">
                <a:solidFill>
                  <a:srgbClr val="002060"/>
                </a:solidFill>
                <a:effectLst/>
                <a:highlight>
                  <a:srgbClr val="FFFFFF"/>
                </a:highlight>
                <a:latin typeface="arial" panose="020B0604020202020204" pitchFamily="34" charset="0"/>
              </a:rPr>
              <a:t> y Matricaria </a:t>
            </a:r>
            <a:r>
              <a:rPr lang="es-MX" sz="2800" b="0" i="0" dirty="0" err="1">
                <a:solidFill>
                  <a:srgbClr val="002060"/>
                </a:solidFill>
                <a:effectLst/>
                <a:highlight>
                  <a:srgbClr val="FFFFFF"/>
                </a:highlight>
                <a:latin typeface="arial" panose="020B0604020202020204" pitchFamily="34" charset="0"/>
              </a:rPr>
              <a:t>chamomilla</a:t>
            </a:r>
            <a:r>
              <a:rPr lang="es-MX" sz="2800" b="0" i="0" dirty="0">
                <a:solidFill>
                  <a:srgbClr val="002060"/>
                </a:solidFill>
                <a:effectLst/>
                <a:highlight>
                  <a:srgbClr val="FFFFFF"/>
                </a:highlight>
                <a:latin typeface="arial" panose="020B0604020202020204" pitchFamily="34" charset="0"/>
              </a:rPr>
              <a:t>, se usan comúnmente para </a:t>
            </a:r>
            <a:r>
              <a:rPr lang="es-MX" sz="2800" b="1" i="0" dirty="0">
                <a:solidFill>
                  <a:srgbClr val="002060"/>
                </a:solidFill>
                <a:effectLst/>
                <a:highlight>
                  <a:srgbClr val="FFFFFF"/>
                </a:highlight>
                <a:latin typeface="arial" panose="020B0604020202020204" pitchFamily="34" charset="0"/>
              </a:rPr>
              <a:t>hacer infusiones de hierbas para bebidas</a:t>
            </a:r>
            <a:r>
              <a:rPr lang="es-MX" sz="2800" b="0" i="0" dirty="0">
                <a:solidFill>
                  <a:srgbClr val="002060"/>
                </a:solidFill>
                <a:effectLst/>
                <a:highlight>
                  <a:srgbClr val="FFFFFF"/>
                </a:highlight>
                <a:latin typeface="arial" panose="020B0604020202020204" pitchFamily="34" charset="0"/>
              </a:rPr>
              <a:t>.​​​</a:t>
            </a:r>
            <a:endParaRPr lang="es-419" sz="2800" dirty="0">
              <a:solidFill>
                <a:srgbClr val="002060"/>
              </a:solidFill>
            </a:endParaRPr>
          </a:p>
        </p:txBody>
      </p:sp>
      <p:sp>
        <p:nvSpPr>
          <p:cNvPr id="8" name="CuadroTexto 7">
            <a:extLst>
              <a:ext uri="{FF2B5EF4-FFF2-40B4-BE49-F238E27FC236}">
                <a16:creationId xmlns:a16="http://schemas.microsoft.com/office/drawing/2014/main" id="{0B0DD119-7A2D-936B-E5D6-21139F413B05}"/>
              </a:ext>
            </a:extLst>
          </p:cNvPr>
          <p:cNvSpPr txBox="1"/>
          <p:nvPr/>
        </p:nvSpPr>
        <p:spPr>
          <a:xfrm>
            <a:off x="5867400" y="2502121"/>
            <a:ext cx="5410200" cy="1384995"/>
          </a:xfrm>
          <a:prstGeom prst="rect">
            <a:avLst/>
          </a:prstGeom>
          <a:noFill/>
        </p:spPr>
        <p:txBody>
          <a:bodyPr wrap="square">
            <a:spAutoFit/>
          </a:bodyPr>
          <a:lstStyle/>
          <a:p>
            <a:r>
              <a:rPr lang="es-MX" sz="2800" b="1" i="0" dirty="0">
                <a:solidFill>
                  <a:srgbClr val="002060"/>
                </a:solidFill>
                <a:effectLst/>
                <a:highlight>
                  <a:srgbClr val="FFFFFF"/>
                </a:highlight>
                <a:latin typeface="arial" panose="020B0604020202020204" pitchFamily="34" charset="0"/>
              </a:rPr>
              <a:t>Té de Manzanilla, </a:t>
            </a:r>
            <a:r>
              <a:rPr lang="es-MX" sz="2800" b="1" dirty="0">
                <a:solidFill>
                  <a:srgbClr val="002060"/>
                </a:solidFill>
                <a:highlight>
                  <a:srgbClr val="FFFFFF"/>
                </a:highlight>
                <a:latin typeface="arial" panose="020B0604020202020204" pitchFamily="34" charset="0"/>
              </a:rPr>
              <a:t>sin </a:t>
            </a:r>
            <a:r>
              <a:rPr lang="es-MX" sz="2800" b="1" dirty="0" err="1">
                <a:solidFill>
                  <a:srgbClr val="002060"/>
                </a:solidFill>
                <a:highlight>
                  <a:srgbClr val="FFFFFF"/>
                </a:highlight>
                <a:latin typeface="arial" panose="020B0604020202020204" pitchFamily="34" charset="0"/>
              </a:rPr>
              <a:t>cafeina</a:t>
            </a:r>
            <a:r>
              <a:rPr lang="es-MX" sz="2800" b="1" dirty="0">
                <a:solidFill>
                  <a:srgbClr val="002060"/>
                </a:solidFill>
                <a:highlight>
                  <a:srgbClr val="FFFFFF"/>
                </a:highlight>
                <a:latin typeface="arial" panose="020B0604020202020204" pitchFamily="34" charset="0"/>
              </a:rPr>
              <a:t>, </a:t>
            </a:r>
            <a:r>
              <a:rPr lang="es-MX" sz="2800" b="1" i="0" dirty="0">
                <a:solidFill>
                  <a:srgbClr val="002060"/>
                </a:solidFill>
                <a:effectLst/>
                <a:highlight>
                  <a:srgbClr val="FFFFFF"/>
                </a:highlight>
                <a:latin typeface="arial" panose="020B0604020202020204" pitchFamily="34" charset="0"/>
              </a:rPr>
              <a:t>presentado en 24 bolsitas en una caja.</a:t>
            </a:r>
            <a:endParaRPr lang="es-419" sz="2800" dirty="0"/>
          </a:p>
        </p:txBody>
      </p:sp>
      <p:pic>
        <p:nvPicPr>
          <p:cNvPr id="1028" name="Picture 4" descr="Amazon.com: Tadin Té de manzanilla Manzanilla, 24 unidades (paquete de 2)">
            <a:extLst>
              <a:ext uri="{FF2B5EF4-FFF2-40B4-BE49-F238E27FC236}">
                <a16:creationId xmlns:a16="http://schemas.microsoft.com/office/drawing/2014/main" id="{AD054F1D-F4D8-FBA9-1501-B846C26333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8743" y="1377063"/>
            <a:ext cx="3766437" cy="3766437"/>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890A855A-D9F6-BB48-88B9-BDE661CBCA2F}"/>
              </a:ext>
            </a:extLst>
          </p:cNvPr>
          <p:cNvSpPr txBox="1"/>
          <p:nvPr/>
        </p:nvSpPr>
        <p:spPr>
          <a:xfrm>
            <a:off x="9871310" y="4782488"/>
            <a:ext cx="7143828" cy="3539430"/>
          </a:xfrm>
          <a:prstGeom prst="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s-ES" sz="2800" b="1" dirty="0">
                <a:solidFill>
                  <a:srgbClr val="002060"/>
                </a:solidFill>
                <a:latin typeface="+mj-lt"/>
              </a:rPr>
              <a:t>Nota de la Partida 12.11</a:t>
            </a:r>
            <a:r>
              <a:rPr lang="es-ES" sz="2800" dirty="0">
                <a:solidFill>
                  <a:srgbClr val="002060"/>
                </a:solidFill>
                <a:latin typeface="+mj-lt"/>
              </a:rPr>
              <a:t> Algunas plantas o partes de plantas, semillas o frutos de esta partida pueden presentarse en bolsitas para la preparación de infusiones o tisanas. Cuando estos productos estén constituidos por plantas o partes de plantas, semillas o frutos de una sola especie (por ejemplo, menta para infusiones), permanecen clasificados aquí.</a:t>
            </a:r>
            <a:endParaRPr lang="es-ES" sz="2800" dirty="0">
              <a:solidFill>
                <a:srgbClr val="002060"/>
              </a:solidFill>
              <a:latin typeface="+mj-lt"/>
              <a:ea typeface="Times New Roman" panose="02020603050405020304" pitchFamily="18" charset="0"/>
            </a:endParaRPr>
          </a:p>
        </p:txBody>
      </p:sp>
      <p:sp>
        <p:nvSpPr>
          <p:cNvPr id="16" name="CuadroTexto 15">
            <a:extLst>
              <a:ext uri="{FF2B5EF4-FFF2-40B4-BE49-F238E27FC236}">
                <a16:creationId xmlns:a16="http://schemas.microsoft.com/office/drawing/2014/main" id="{F64813AB-1BB5-6902-7C45-A36B0D929387}"/>
              </a:ext>
            </a:extLst>
          </p:cNvPr>
          <p:cNvSpPr txBox="1"/>
          <p:nvPr/>
        </p:nvSpPr>
        <p:spPr>
          <a:xfrm>
            <a:off x="11849820" y="2122983"/>
            <a:ext cx="5519914" cy="2246769"/>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990600" indent="-990600"/>
            <a:r>
              <a:rPr lang="es-419" sz="2800" dirty="0">
                <a:solidFill>
                  <a:sysClr val="windowText" lastClr="000000"/>
                </a:solidFill>
              </a:rPr>
              <a:t>09.02 	Té, incluso aromatizado.</a:t>
            </a:r>
          </a:p>
          <a:p>
            <a:pPr marL="990600" indent="-990600"/>
            <a:r>
              <a:rPr lang="es-419" sz="2800" dirty="0">
                <a:solidFill>
                  <a:sysClr val="windowText" lastClr="000000"/>
                </a:solidFill>
              </a:rPr>
              <a:t>12.11 	Plantas, partes de plantas, …</a:t>
            </a:r>
          </a:p>
          <a:p>
            <a:pPr marL="990600" indent="-990600"/>
            <a:r>
              <a:rPr lang="es-419" sz="2800" dirty="0">
                <a:solidFill>
                  <a:sysClr val="windowText" lastClr="000000"/>
                </a:solidFill>
              </a:rPr>
              <a:t>21.06 	Preparaciones alimenticias no expresadas ni comprendidas en otra parte.</a:t>
            </a:r>
          </a:p>
        </p:txBody>
      </p:sp>
      <p:sp>
        <p:nvSpPr>
          <p:cNvPr id="18" name="CuadroTexto 17">
            <a:extLst>
              <a:ext uri="{FF2B5EF4-FFF2-40B4-BE49-F238E27FC236}">
                <a16:creationId xmlns:a16="http://schemas.microsoft.com/office/drawing/2014/main" id="{E7C397B6-F0B4-A7A8-A225-3F66EB81191E}"/>
              </a:ext>
            </a:extLst>
          </p:cNvPr>
          <p:cNvSpPr txBox="1"/>
          <p:nvPr/>
        </p:nvSpPr>
        <p:spPr>
          <a:xfrm>
            <a:off x="1528743" y="8903255"/>
            <a:ext cx="9864490" cy="1031051"/>
          </a:xfrm>
          <a:prstGeom prst="rect">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square">
            <a:spAutoFit/>
          </a:bodyPr>
          <a:lstStyle/>
          <a:p>
            <a:pPr marL="108000">
              <a:spcBef>
                <a:spcPts val="600"/>
              </a:spcBef>
            </a:pPr>
            <a:r>
              <a:rPr lang="es-419" sz="2800" b="1" dirty="0">
                <a:solidFill>
                  <a:srgbClr val="002060"/>
                </a:solidFill>
              </a:rPr>
              <a:t>1211.90.99 Los demás. 	Kg 10 Ex.	NOM; EMB; SAD; SAL; SEM</a:t>
            </a:r>
          </a:p>
          <a:p>
            <a:pPr marL="108000">
              <a:spcBef>
                <a:spcPts val="600"/>
              </a:spcBef>
              <a:tabLst>
                <a:tab pos="1706563" algn="l"/>
              </a:tabLst>
            </a:pPr>
            <a:r>
              <a:rPr lang="es-419" sz="2800" b="1" dirty="0">
                <a:solidFill>
                  <a:srgbClr val="002060"/>
                </a:solidFill>
              </a:rPr>
              <a:t>	01 Manzanilla.</a:t>
            </a:r>
          </a:p>
        </p:txBody>
      </p:sp>
      <p:sp>
        <p:nvSpPr>
          <p:cNvPr id="22" name="CuadroTexto 21">
            <a:extLst>
              <a:ext uri="{FF2B5EF4-FFF2-40B4-BE49-F238E27FC236}">
                <a16:creationId xmlns:a16="http://schemas.microsoft.com/office/drawing/2014/main" id="{FD4BFF71-2137-432B-7F05-37B5FA7AF219}"/>
              </a:ext>
            </a:extLst>
          </p:cNvPr>
          <p:cNvSpPr txBox="1"/>
          <p:nvPr/>
        </p:nvSpPr>
        <p:spPr>
          <a:xfrm>
            <a:off x="11987605" y="8903255"/>
            <a:ext cx="5919395" cy="954107"/>
          </a:xfrm>
          <a:prstGeom prst="rect">
            <a:avLst/>
          </a:prstGeom>
          <a:noFill/>
        </p:spPr>
        <p:txBody>
          <a:bodyPr wrap="square">
            <a:spAutoFit/>
          </a:bodyPr>
          <a:lstStyle/>
          <a:p>
            <a:r>
              <a:rPr lang="es-MX" sz="2800" b="1" dirty="0">
                <a:solidFill>
                  <a:schemeClr val="accent6">
                    <a:lumMod val="50000"/>
                  </a:schemeClr>
                </a:solidFill>
              </a:rPr>
              <a:t>CLASIFICACIÓN:	</a:t>
            </a:r>
          </a:p>
          <a:p>
            <a:r>
              <a:rPr lang="es-MX" sz="2800" b="1" dirty="0">
                <a:solidFill>
                  <a:schemeClr val="accent6">
                    <a:lumMod val="50000"/>
                  </a:schemeClr>
                </a:solidFill>
              </a:rPr>
              <a:t>RGI 1, 6, RC 1, 3 y 10, NE Partida 12.11</a:t>
            </a:r>
            <a:endParaRPr lang="es-419" sz="2800" b="1" dirty="0">
              <a:solidFill>
                <a:schemeClr val="accent6">
                  <a:lumMod val="50000"/>
                </a:schemeClr>
              </a:solidFill>
            </a:endParaRPr>
          </a:p>
        </p:txBody>
      </p:sp>
    </p:spTree>
    <p:extLst>
      <p:ext uri="{BB962C8B-B14F-4D97-AF65-F5344CB8AC3E}">
        <p14:creationId xmlns:p14="http://schemas.microsoft.com/office/powerpoint/2010/main" val="88337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2"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3516E521-DFD6-A60A-4BC6-1B947DC7E736}"/>
              </a:ext>
            </a:extLst>
          </p:cNvPr>
          <p:cNvSpPr/>
          <p:nvPr/>
        </p:nvSpPr>
        <p:spPr>
          <a:xfrm>
            <a:off x="15952769" y="114300"/>
            <a:ext cx="2063778" cy="902037"/>
          </a:xfrm>
          <a:custGeom>
            <a:avLst/>
            <a:gdLst/>
            <a:ahLst/>
            <a:cxnLst/>
            <a:rect l="l" t="t" r="r" b="b"/>
            <a:pathLst>
              <a:path w="2063778" h="902037">
                <a:moveTo>
                  <a:pt x="0" y="0"/>
                </a:moveTo>
                <a:lnTo>
                  <a:pt x="2063778" y="0"/>
                </a:lnTo>
                <a:lnTo>
                  <a:pt x="2063778" y="902038"/>
                </a:lnTo>
                <a:lnTo>
                  <a:pt x="0" y="902038"/>
                </a:lnTo>
                <a:lnTo>
                  <a:pt x="0" y="0"/>
                </a:lnTo>
                <a:close/>
              </a:path>
            </a:pathLst>
          </a:custGeom>
          <a:blipFill>
            <a:blip r:embed="rId2"/>
            <a:stretch>
              <a:fillRect/>
            </a:stretch>
          </a:blipFill>
        </p:spPr>
        <p:txBody>
          <a:bodyPr/>
          <a:lstStyle/>
          <a:p>
            <a:endParaRPr lang="es-419"/>
          </a:p>
        </p:txBody>
      </p:sp>
      <p:sp>
        <p:nvSpPr>
          <p:cNvPr id="3" name="Freeform 12">
            <a:extLst>
              <a:ext uri="{FF2B5EF4-FFF2-40B4-BE49-F238E27FC236}">
                <a16:creationId xmlns:a16="http://schemas.microsoft.com/office/drawing/2014/main" id="{82808AC0-5475-C8F0-F181-D6EA603F573E}"/>
              </a:ext>
            </a:extLst>
          </p:cNvPr>
          <p:cNvSpPr/>
          <p:nvPr/>
        </p:nvSpPr>
        <p:spPr>
          <a:xfrm>
            <a:off x="271453" y="79243"/>
            <a:ext cx="2036386" cy="964921"/>
          </a:xfrm>
          <a:custGeom>
            <a:avLst/>
            <a:gdLst/>
            <a:ahLst/>
            <a:cxnLst/>
            <a:rect l="l" t="t" r="r" b="b"/>
            <a:pathLst>
              <a:path w="2036386" h="964921">
                <a:moveTo>
                  <a:pt x="0" y="0"/>
                </a:moveTo>
                <a:lnTo>
                  <a:pt x="2036386" y="0"/>
                </a:lnTo>
                <a:lnTo>
                  <a:pt x="2036386" y="964921"/>
                </a:lnTo>
                <a:lnTo>
                  <a:pt x="0" y="964921"/>
                </a:lnTo>
                <a:lnTo>
                  <a:pt x="0" y="0"/>
                </a:lnTo>
                <a:close/>
              </a:path>
            </a:pathLst>
          </a:custGeom>
          <a:blipFill>
            <a:blip r:embed="rId3"/>
            <a:stretch>
              <a:fillRect/>
            </a:stretch>
          </a:blipFill>
        </p:spPr>
        <p:txBody>
          <a:bodyPr/>
          <a:lstStyle/>
          <a:p>
            <a:endParaRPr lang="es-419"/>
          </a:p>
        </p:txBody>
      </p:sp>
      <p:sp>
        <p:nvSpPr>
          <p:cNvPr id="4" name="TextBox 20">
            <a:extLst>
              <a:ext uri="{FF2B5EF4-FFF2-40B4-BE49-F238E27FC236}">
                <a16:creationId xmlns:a16="http://schemas.microsoft.com/office/drawing/2014/main" id="{D39C5157-256B-6944-031F-0A17C9CB95CC}"/>
              </a:ext>
            </a:extLst>
          </p:cNvPr>
          <p:cNvSpPr txBox="1"/>
          <p:nvPr/>
        </p:nvSpPr>
        <p:spPr>
          <a:xfrm>
            <a:off x="4648200" y="352694"/>
            <a:ext cx="8635912" cy="663643"/>
          </a:xfrm>
          <a:prstGeom prst="rect">
            <a:avLst/>
          </a:prstGeom>
        </p:spPr>
        <p:txBody>
          <a:bodyPr lIns="0" tIns="0" rIns="0" bIns="0" rtlCol="0" anchor="t">
            <a:spAutoFit/>
          </a:bodyPr>
          <a:lstStyle/>
          <a:p>
            <a:pPr algn="ctr">
              <a:lnSpc>
                <a:spcPts val="5130"/>
              </a:lnSpc>
            </a:pPr>
            <a:r>
              <a:rPr lang="en-US" sz="4500" spc="-135" dirty="0">
                <a:solidFill>
                  <a:schemeClr val="accent3">
                    <a:lumMod val="50000"/>
                  </a:schemeClr>
                </a:solidFill>
                <a:latin typeface="Poppins Bold"/>
              </a:rPr>
              <a:t>CLASIFICACIÓN ARANCELARIA</a:t>
            </a:r>
          </a:p>
        </p:txBody>
      </p:sp>
      <p:pic>
        <p:nvPicPr>
          <p:cNvPr id="2050" name="Picture 2" descr="Amazon.com: Tadin - Té de hierbas de manzanilla y menta, sin cafeína, 24  bolsas de té por caja, paquete de 6 cajas en total : Comida Gourmet y  Alimentos">
            <a:extLst>
              <a:ext uri="{FF2B5EF4-FFF2-40B4-BE49-F238E27FC236}">
                <a16:creationId xmlns:a16="http://schemas.microsoft.com/office/drawing/2014/main" id="{E128D103-0AB3-D39E-DA05-3DE789F36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97105"/>
            <a:ext cx="5454276" cy="37338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AF81A2F5-B14D-E1A4-51D4-876D5DEA343E}"/>
              </a:ext>
            </a:extLst>
          </p:cNvPr>
          <p:cNvSpPr txBox="1"/>
          <p:nvPr/>
        </p:nvSpPr>
        <p:spPr>
          <a:xfrm>
            <a:off x="6658015" y="1909877"/>
            <a:ext cx="5108911" cy="1384995"/>
          </a:xfrm>
          <a:prstGeom prst="rect">
            <a:avLst/>
          </a:prstGeom>
          <a:noFill/>
        </p:spPr>
        <p:txBody>
          <a:bodyPr wrap="square">
            <a:spAutoFit/>
          </a:bodyPr>
          <a:lstStyle/>
          <a:p>
            <a:r>
              <a:rPr lang="es-MX" sz="2800" b="1" i="0" dirty="0">
                <a:solidFill>
                  <a:schemeClr val="accent3">
                    <a:lumMod val="50000"/>
                  </a:schemeClr>
                </a:solidFill>
                <a:effectLst/>
                <a:highlight>
                  <a:srgbClr val="FFFFFF"/>
                </a:highlight>
                <a:latin typeface="arial" panose="020B0604020202020204" pitchFamily="34" charset="0"/>
              </a:rPr>
              <a:t>Té de Manzanilla y menta, </a:t>
            </a:r>
            <a:r>
              <a:rPr lang="es-MX" sz="2800" b="1" dirty="0">
                <a:solidFill>
                  <a:schemeClr val="accent3">
                    <a:lumMod val="50000"/>
                  </a:schemeClr>
                </a:solidFill>
                <a:highlight>
                  <a:srgbClr val="FFFFFF"/>
                </a:highlight>
                <a:latin typeface="arial" panose="020B0604020202020204" pitchFamily="34" charset="0"/>
              </a:rPr>
              <a:t>sin </a:t>
            </a:r>
            <a:r>
              <a:rPr lang="es-MX" sz="2800" b="1" dirty="0" err="1">
                <a:solidFill>
                  <a:schemeClr val="accent3">
                    <a:lumMod val="50000"/>
                  </a:schemeClr>
                </a:solidFill>
                <a:highlight>
                  <a:srgbClr val="FFFFFF"/>
                </a:highlight>
                <a:latin typeface="arial" panose="020B0604020202020204" pitchFamily="34" charset="0"/>
              </a:rPr>
              <a:t>cafeina</a:t>
            </a:r>
            <a:r>
              <a:rPr lang="es-MX" sz="2800" b="1" dirty="0">
                <a:solidFill>
                  <a:schemeClr val="accent3">
                    <a:lumMod val="50000"/>
                  </a:schemeClr>
                </a:solidFill>
                <a:highlight>
                  <a:srgbClr val="FFFFFF"/>
                </a:highlight>
                <a:latin typeface="arial" panose="020B0604020202020204" pitchFamily="34" charset="0"/>
              </a:rPr>
              <a:t>, </a:t>
            </a:r>
            <a:r>
              <a:rPr lang="es-MX" sz="2800" b="1" i="0" dirty="0">
                <a:solidFill>
                  <a:schemeClr val="accent3">
                    <a:lumMod val="50000"/>
                  </a:schemeClr>
                </a:solidFill>
                <a:effectLst/>
                <a:highlight>
                  <a:srgbClr val="FFFFFF"/>
                </a:highlight>
                <a:latin typeface="arial" panose="020B0604020202020204" pitchFamily="34" charset="0"/>
              </a:rPr>
              <a:t>presentado en 24 bolsitas en una caja.</a:t>
            </a:r>
            <a:endParaRPr lang="es-419" sz="2800" dirty="0">
              <a:solidFill>
                <a:schemeClr val="accent3">
                  <a:lumMod val="50000"/>
                </a:schemeClr>
              </a:solidFill>
            </a:endParaRPr>
          </a:p>
        </p:txBody>
      </p:sp>
      <p:sp>
        <p:nvSpPr>
          <p:cNvPr id="7" name="CuadroTexto 6">
            <a:extLst>
              <a:ext uri="{FF2B5EF4-FFF2-40B4-BE49-F238E27FC236}">
                <a16:creationId xmlns:a16="http://schemas.microsoft.com/office/drawing/2014/main" id="{21202082-EB73-2562-5A11-D6153370752D}"/>
              </a:ext>
            </a:extLst>
          </p:cNvPr>
          <p:cNvSpPr txBox="1"/>
          <p:nvPr/>
        </p:nvSpPr>
        <p:spPr>
          <a:xfrm>
            <a:off x="12027871" y="2502812"/>
            <a:ext cx="5519914" cy="2246769"/>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990600" indent="-990600"/>
            <a:r>
              <a:rPr lang="es-419" sz="2800" b="1" dirty="0">
                <a:solidFill>
                  <a:srgbClr val="002060"/>
                </a:solidFill>
              </a:rPr>
              <a:t>09.02 	Té, incluso aromatizado.</a:t>
            </a:r>
          </a:p>
          <a:p>
            <a:pPr marL="990600" indent="-990600"/>
            <a:r>
              <a:rPr lang="es-419" sz="2800" b="1" dirty="0">
                <a:solidFill>
                  <a:srgbClr val="002060"/>
                </a:solidFill>
              </a:rPr>
              <a:t>12.11 	Plantas, partes de plantas, …</a:t>
            </a:r>
          </a:p>
          <a:p>
            <a:pPr marL="990600" indent="-990600"/>
            <a:r>
              <a:rPr lang="es-419" sz="2800" b="1" dirty="0">
                <a:solidFill>
                  <a:srgbClr val="002060"/>
                </a:solidFill>
              </a:rPr>
              <a:t>21.06 	Preparaciones alimenticias no expresadas ni comprendidas en otra parte.</a:t>
            </a:r>
          </a:p>
        </p:txBody>
      </p:sp>
      <p:sp>
        <p:nvSpPr>
          <p:cNvPr id="9" name="CuadroTexto 8">
            <a:extLst>
              <a:ext uri="{FF2B5EF4-FFF2-40B4-BE49-F238E27FC236}">
                <a16:creationId xmlns:a16="http://schemas.microsoft.com/office/drawing/2014/main" id="{87158432-F45A-1692-8170-637265B04C19}"/>
              </a:ext>
            </a:extLst>
          </p:cNvPr>
          <p:cNvSpPr txBox="1"/>
          <p:nvPr/>
        </p:nvSpPr>
        <p:spPr>
          <a:xfrm>
            <a:off x="1066800" y="6210300"/>
            <a:ext cx="8763000" cy="35394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S" sz="2800" b="1" dirty="0">
                <a:solidFill>
                  <a:schemeClr val="accent3">
                    <a:lumMod val="50000"/>
                  </a:schemeClr>
                </a:solidFill>
                <a:latin typeface="+mj-lt"/>
              </a:rPr>
              <a:t>Nota de la Partida 12.11</a:t>
            </a:r>
            <a:r>
              <a:rPr lang="es-ES" sz="2800" dirty="0">
                <a:solidFill>
                  <a:schemeClr val="accent3">
                    <a:lumMod val="50000"/>
                  </a:schemeClr>
                </a:solidFill>
                <a:latin typeface="+mj-lt"/>
              </a:rPr>
              <a:t> </a:t>
            </a:r>
          </a:p>
          <a:p>
            <a:r>
              <a:rPr lang="es-ES" sz="2800" dirty="0">
                <a:solidFill>
                  <a:schemeClr val="accent3">
                    <a:lumMod val="50000"/>
                  </a:schemeClr>
                </a:solidFill>
                <a:latin typeface="+mj-lt"/>
                <a:ea typeface="Times New Roman" panose="02020603050405020304" pitchFamily="18" charset="0"/>
              </a:rPr>
              <a:t>Sin embargo, se </a:t>
            </a:r>
            <a:r>
              <a:rPr lang="es-ES" sz="2800" b="1" dirty="0">
                <a:solidFill>
                  <a:schemeClr val="accent3">
                    <a:lumMod val="50000"/>
                  </a:schemeClr>
                </a:solidFill>
                <a:latin typeface="+mj-lt"/>
                <a:ea typeface="Times New Roman" panose="02020603050405020304" pitchFamily="18" charset="0"/>
              </a:rPr>
              <a:t>excluyen</a:t>
            </a:r>
            <a:r>
              <a:rPr lang="es-ES" sz="2800" dirty="0">
                <a:solidFill>
                  <a:schemeClr val="accent3">
                    <a:lumMod val="50000"/>
                  </a:schemeClr>
                </a:solidFill>
                <a:latin typeface="+mj-lt"/>
                <a:ea typeface="Times New Roman" panose="02020603050405020304" pitchFamily="18" charset="0"/>
              </a:rPr>
              <a:t> de la presente partida los productos de este tipo </a:t>
            </a:r>
            <a:r>
              <a:rPr lang="es-ES" sz="2800" b="1" dirty="0">
                <a:solidFill>
                  <a:schemeClr val="accent3">
                    <a:lumMod val="50000"/>
                  </a:schemeClr>
                </a:solidFill>
                <a:latin typeface="+mj-lt"/>
                <a:ea typeface="Times New Roman" panose="02020603050405020304" pitchFamily="18" charset="0"/>
              </a:rPr>
              <a:t>constituidos</a:t>
            </a:r>
            <a:r>
              <a:rPr lang="es-ES" sz="2800" dirty="0">
                <a:solidFill>
                  <a:schemeClr val="accent3">
                    <a:lumMod val="50000"/>
                  </a:schemeClr>
                </a:solidFill>
                <a:latin typeface="+mj-lt"/>
                <a:ea typeface="Times New Roman" panose="02020603050405020304" pitchFamily="18" charset="0"/>
              </a:rPr>
              <a:t> </a:t>
            </a:r>
            <a:r>
              <a:rPr lang="es-ES" sz="2800" b="1" dirty="0">
                <a:solidFill>
                  <a:schemeClr val="accent3">
                    <a:lumMod val="50000"/>
                  </a:schemeClr>
                </a:solidFill>
                <a:latin typeface="+mj-lt"/>
                <a:ea typeface="Times New Roman" panose="02020603050405020304" pitchFamily="18" charset="0"/>
              </a:rPr>
              <a:t>por plantas o partes de plantas, semillas o frutos de especies diferentes</a:t>
            </a:r>
            <a:r>
              <a:rPr lang="es-ES" sz="2800" dirty="0">
                <a:solidFill>
                  <a:schemeClr val="accent3">
                    <a:lumMod val="50000"/>
                  </a:schemeClr>
                </a:solidFill>
                <a:latin typeface="+mj-lt"/>
                <a:ea typeface="Times New Roman" panose="02020603050405020304" pitchFamily="18" charset="0"/>
              </a:rPr>
              <a:t> (incluso con plantas o partes de plantas que correspondan a otras partidas) o por plantas o partes de plantas de una o varias especies mezcladas con otras sustancias (por ejemplo, uno o varios extractos de plantas) (</a:t>
            </a:r>
            <a:r>
              <a:rPr lang="es-ES" sz="2800" b="1" dirty="0">
                <a:solidFill>
                  <a:schemeClr val="accent3">
                    <a:lumMod val="50000"/>
                  </a:schemeClr>
                </a:solidFill>
                <a:latin typeface="+mj-lt"/>
                <a:ea typeface="Times New Roman" panose="02020603050405020304" pitchFamily="18" charset="0"/>
              </a:rPr>
              <a:t>partida 21.06</a:t>
            </a:r>
            <a:r>
              <a:rPr lang="es-ES" sz="2800" dirty="0">
                <a:solidFill>
                  <a:schemeClr val="accent3">
                    <a:lumMod val="50000"/>
                  </a:schemeClr>
                </a:solidFill>
                <a:latin typeface="+mj-lt"/>
                <a:ea typeface="Times New Roman" panose="02020603050405020304" pitchFamily="18" charset="0"/>
              </a:rPr>
              <a:t>).</a:t>
            </a:r>
          </a:p>
        </p:txBody>
      </p:sp>
      <p:sp>
        <p:nvSpPr>
          <p:cNvPr id="11" name="CuadroTexto 10">
            <a:extLst>
              <a:ext uri="{FF2B5EF4-FFF2-40B4-BE49-F238E27FC236}">
                <a16:creationId xmlns:a16="http://schemas.microsoft.com/office/drawing/2014/main" id="{831AA7F1-A3EB-259C-6C1B-8231789A22F2}"/>
              </a:ext>
            </a:extLst>
          </p:cNvPr>
          <p:cNvSpPr txBox="1"/>
          <p:nvPr/>
        </p:nvSpPr>
        <p:spPr>
          <a:xfrm>
            <a:off x="10274794" y="5180469"/>
            <a:ext cx="7260785" cy="2677656"/>
          </a:xfrm>
          <a:prstGeom prst="rect">
            <a:avLst/>
          </a:prstGeom>
          <a:solidFill>
            <a:schemeClr val="accent3">
              <a:lumMod val="20000"/>
              <a:lumOff val="80000"/>
            </a:schemeClr>
          </a:solidFill>
        </p:spPr>
        <p:txBody>
          <a:bodyPr wrap="square">
            <a:spAutoFit/>
          </a:bodyPr>
          <a:lstStyle/>
          <a:p>
            <a:pPr marL="2057400" indent="-2057400"/>
            <a:r>
              <a:rPr lang="es-419" sz="2800" b="1" dirty="0">
                <a:solidFill>
                  <a:schemeClr val="accent3">
                    <a:lumMod val="50000"/>
                  </a:schemeClr>
                </a:solidFill>
              </a:rPr>
              <a:t>Partida 21.06 </a:t>
            </a:r>
            <a:r>
              <a:rPr lang="es-MX" sz="2800" dirty="0">
                <a:solidFill>
                  <a:schemeClr val="accent3">
                    <a:lumMod val="50000"/>
                  </a:schemeClr>
                </a:solidFill>
              </a:rPr>
              <a:t>Están comprendidos en esta partida, entre otros:</a:t>
            </a:r>
            <a:endParaRPr lang="es-419" sz="2800" dirty="0">
              <a:solidFill>
                <a:schemeClr val="accent3">
                  <a:lumMod val="50000"/>
                </a:schemeClr>
              </a:solidFill>
            </a:endParaRPr>
          </a:p>
          <a:p>
            <a:pPr marL="715963" indent="-533400"/>
            <a:r>
              <a:rPr lang="es-419" sz="2800" dirty="0">
                <a:solidFill>
                  <a:schemeClr val="accent3">
                    <a:lumMod val="50000"/>
                  </a:schemeClr>
                </a:solidFill>
              </a:rPr>
              <a:t>14) Los productos constituidos por una mezcla de plantas o partes de plantas (incluidas las semillas o frutos) de especies diferentes o por plantas o partes de plantas </a:t>
            </a:r>
          </a:p>
        </p:txBody>
      </p:sp>
      <p:sp>
        <p:nvSpPr>
          <p:cNvPr id="13" name="CuadroTexto 12">
            <a:extLst>
              <a:ext uri="{FF2B5EF4-FFF2-40B4-BE49-F238E27FC236}">
                <a16:creationId xmlns:a16="http://schemas.microsoft.com/office/drawing/2014/main" id="{FEB8727A-078F-4DB1-FB60-980EFFF0E9F7}"/>
              </a:ext>
            </a:extLst>
          </p:cNvPr>
          <p:cNvSpPr txBox="1"/>
          <p:nvPr/>
        </p:nvSpPr>
        <p:spPr>
          <a:xfrm>
            <a:off x="10424160" y="8242845"/>
            <a:ext cx="7592387" cy="138499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marL="1158875" indent="-1158875"/>
            <a:r>
              <a:rPr lang="es-MX" sz="2800" b="1" dirty="0">
                <a:solidFill>
                  <a:schemeClr val="accent3">
                    <a:lumMod val="20000"/>
                    <a:lumOff val="80000"/>
                  </a:schemeClr>
                </a:solidFill>
              </a:rPr>
              <a:t>21.06 	Preparaciones alimenticias no expresadas ni comprendidas en otra parte.</a:t>
            </a:r>
          </a:p>
          <a:p>
            <a:r>
              <a:rPr lang="es-419" sz="2800" b="1" dirty="0">
                <a:solidFill>
                  <a:schemeClr val="accent3">
                    <a:lumMod val="20000"/>
                    <a:lumOff val="80000"/>
                  </a:schemeClr>
                </a:solidFill>
              </a:rPr>
              <a:t>2106.90.99 99	Las demás.</a:t>
            </a:r>
          </a:p>
        </p:txBody>
      </p:sp>
      <p:sp>
        <p:nvSpPr>
          <p:cNvPr id="14" name="CuadroTexto 13">
            <a:extLst>
              <a:ext uri="{FF2B5EF4-FFF2-40B4-BE49-F238E27FC236}">
                <a16:creationId xmlns:a16="http://schemas.microsoft.com/office/drawing/2014/main" id="{C7797924-D355-F3E7-4C84-67992EF909EF}"/>
              </a:ext>
            </a:extLst>
          </p:cNvPr>
          <p:cNvSpPr txBox="1"/>
          <p:nvPr/>
        </p:nvSpPr>
        <p:spPr>
          <a:xfrm>
            <a:off x="6658015" y="3706801"/>
            <a:ext cx="3400385"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MX" sz="2800" b="1" dirty="0">
                <a:solidFill>
                  <a:schemeClr val="accent3">
                    <a:lumMod val="50000"/>
                  </a:schemeClr>
                </a:solidFill>
              </a:rPr>
              <a:t>CLASIFICACIÓN:	</a:t>
            </a:r>
          </a:p>
          <a:p>
            <a:r>
              <a:rPr lang="es-MX" sz="2800" b="1" dirty="0">
                <a:solidFill>
                  <a:schemeClr val="accent3">
                    <a:lumMod val="50000"/>
                  </a:schemeClr>
                </a:solidFill>
              </a:rPr>
              <a:t>RGI 1, 6, RC 1, 3 y 10, NE Partida 21.06</a:t>
            </a:r>
            <a:endParaRPr lang="es-419" sz="2800" b="1" dirty="0">
              <a:solidFill>
                <a:schemeClr val="accent3">
                  <a:lumMod val="50000"/>
                </a:schemeClr>
              </a:solidFill>
            </a:endParaRPr>
          </a:p>
        </p:txBody>
      </p:sp>
    </p:spTree>
    <p:extLst>
      <p:ext uri="{BB962C8B-B14F-4D97-AF65-F5344CB8AC3E}">
        <p14:creationId xmlns:p14="http://schemas.microsoft.com/office/powerpoint/2010/main" val="340492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CCEBD343-CDF0-B3F1-00B4-436555EC127A}"/>
              </a:ext>
            </a:extLst>
          </p:cNvPr>
          <p:cNvSpPr/>
          <p:nvPr/>
        </p:nvSpPr>
        <p:spPr>
          <a:xfrm>
            <a:off x="15952769" y="114300"/>
            <a:ext cx="2063778" cy="902037"/>
          </a:xfrm>
          <a:custGeom>
            <a:avLst/>
            <a:gdLst/>
            <a:ahLst/>
            <a:cxnLst/>
            <a:rect l="l" t="t" r="r" b="b"/>
            <a:pathLst>
              <a:path w="2063778" h="902037">
                <a:moveTo>
                  <a:pt x="0" y="0"/>
                </a:moveTo>
                <a:lnTo>
                  <a:pt x="2063778" y="0"/>
                </a:lnTo>
                <a:lnTo>
                  <a:pt x="2063778" y="902038"/>
                </a:lnTo>
                <a:lnTo>
                  <a:pt x="0" y="902038"/>
                </a:lnTo>
                <a:lnTo>
                  <a:pt x="0" y="0"/>
                </a:lnTo>
                <a:close/>
              </a:path>
            </a:pathLst>
          </a:custGeom>
          <a:blipFill>
            <a:blip r:embed="rId2"/>
            <a:stretch>
              <a:fillRect/>
            </a:stretch>
          </a:blipFill>
        </p:spPr>
        <p:txBody>
          <a:bodyPr/>
          <a:lstStyle/>
          <a:p>
            <a:endParaRPr lang="es-419"/>
          </a:p>
        </p:txBody>
      </p:sp>
      <p:sp>
        <p:nvSpPr>
          <p:cNvPr id="3" name="Freeform 12">
            <a:extLst>
              <a:ext uri="{FF2B5EF4-FFF2-40B4-BE49-F238E27FC236}">
                <a16:creationId xmlns:a16="http://schemas.microsoft.com/office/drawing/2014/main" id="{44AC232C-150C-0C7F-7F97-7836129B0F29}"/>
              </a:ext>
            </a:extLst>
          </p:cNvPr>
          <p:cNvSpPr/>
          <p:nvPr/>
        </p:nvSpPr>
        <p:spPr>
          <a:xfrm>
            <a:off x="271453" y="79243"/>
            <a:ext cx="2036386" cy="964921"/>
          </a:xfrm>
          <a:custGeom>
            <a:avLst/>
            <a:gdLst/>
            <a:ahLst/>
            <a:cxnLst/>
            <a:rect l="l" t="t" r="r" b="b"/>
            <a:pathLst>
              <a:path w="2036386" h="964921">
                <a:moveTo>
                  <a:pt x="0" y="0"/>
                </a:moveTo>
                <a:lnTo>
                  <a:pt x="2036386" y="0"/>
                </a:lnTo>
                <a:lnTo>
                  <a:pt x="2036386" y="964921"/>
                </a:lnTo>
                <a:lnTo>
                  <a:pt x="0" y="964921"/>
                </a:lnTo>
                <a:lnTo>
                  <a:pt x="0" y="0"/>
                </a:lnTo>
                <a:close/>
              </a:path>
            </a:pathLst>
          </a:custGeom>
          <a:blipFill>
            <a:blip r:embed="rId3"/>
            <a:stretch>
              <a:fillRect/>
            </a:stretch>
          </a:blipFill>
        </p:spPr>
        <p:txBody>
          <a:bodyPr/>
          <a:lstStyle/>
          <a:p>
            <a:endParaRPr lang="es-419"/>
          </a:p>
        </p:txBody>
      </p:sp>
      <p:sp>
        <p:nvSpPr>
          <p:cNvPr id="4" name="TextBox 20">
            <a:extLst>
              <a:ext uri="{FF2B5EF4-FFF2-40B4-BE49-F238E27FC236}">
                <a16:creationId xmlns:a16="http://schemas.microsoft.com/office/drawing/2014/main" id="{6C033F88-4AA0-3794-62BC-73C83D890A1C}"/>
              </a:ext>
            </a:extLst>
          </p:cNvPr>
          <p:cNvSpPr txBox="1"/>
          <p:nvPr/>
        </p:nvSpPr>
        <p:spPr>
          <a:xfrm>
            <a:off x="4648200" y="352694"/>
            <a:ext cx="8635912" cy="663643"/>
          </a:xfrm>
          <a:prstGeom prst="rect">
            <a:avLst/>
          </a:prstGeom>
        </p:spPr>
        <p:txBody>
          <a:bodyPr lIns="0" tIns="0" rIns="0" bIns="0" rtlCol="0" anchor="t">
            <a:spAutoFit/>
          </a:bodyPr>
          <a:lstStyle/>
          <a:p>
            <a:pPr algn="ctr">
              <a:lnSpc>
                <a:spcPts val="5130"/>
              </a:lnSpc>
            </a:pPr>
            <a:r>
              <a:rPr lang="en-US" sz="4500" spc="-135" dirty="0">
                <a:solidFill>
                  <a:srgbClr val="004AAD"/>
                </a:solidFill>
                <a:latin typeface="Poppins Bold"/>
              </a:rPr>
              <a:t>CLASIFICACIÓN ARANCELARIA</a:t>
            </a:r>
          </a:p>
        </p:txBody>
      </p:sp>
      <p:sp>
        <p:nvSpPr>
          <p:cNvPr id="5" name="Marcador de texto 2">
            <a:extLst>
              <a:ext uri="{FF2B5EF4-FFF2-40B4-BE49-F238E27FC236}">
                <a16:creationId xmlns:a16="http://schemas.microsoft.com/office/drawing/2014/main" id="{7449292E-7591-4D1F-7B94-B1F076C8D927}"/>
              </a:ext>
            </a:extLst>
          </p:cNvPr>
          <p:cNvSpPr txBox="1">
            <a:spLocks/>
          </p:cNvSpPr>
          <p:nvPr/>
        </p:nvSpPr>
        <p:spPr>
          <a:xfrm>
            <a:off x="914400" y="2019300"/>
            <a:ext cx="1221246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2800" b="1" dirty="0">
                <a:solidFill>
                  <a:srgbClr val="0070C0"/>
                </a:solidFill>
              </a:rPr>
              <a:t>Champú</a:t>
            </a:r>
            <a:r>
              <a:rPr lang="es-MX" sz="2800" dirty="0">
                <a:solidFill>
                  <a:srgbClr val="0070C0"/>
                </a:solidFill>
              </a:rPr>
              <a:t> que contiene 1.10 % de </a:t>
            </a:r>
            <a:r>
              <a:rPr lang="es-MX" sz="2800" dirty="0" err="1">
                <a:solidFill>
                  <a:srgbClr val="0070C0"/>
                </a:solidFill>
              </a:rPr>
              <a:t>depaletrina</a:t>
            </a:r>
            <a:r>
              <a:rPr lang="es-MX" sz="2800" dirty="0">
                <a:solidFill>
                  <a:srgbClr val="0070C0"/>
                </a:solidFill>
              </a:rPr>
              <a:t> (principio activo), 4.4 % de </a:t>
            </a:r>
            <a:r>
              <a:rPr lang="es-MX" sz="2800" dirty="0" err="1">
                <a:solidFill>
                  <a:srgbClr val="0070C0"/>
                </a:solidFill>
              </a:rPr>
              <a:t>butóxido</a:t>
            </a:r>
            <a:r>
              <a:rPr lang="es-MX" sz="2800" dirty="0">
                <a:solidFill>
                  <a:srgbClr val="0070C0"/>
                </a:solidFill>
              </a:rPr>
              <a:t> de </a:t>
            </a:r>
            <a:r>
              <a:rPr lang="es-MX" sz="2800" dirty="0" err="1">
                <a:solidFill>
                  <a:srgbClr val="0070C0"/>
                </a:solidFill>
              </a:rPr>
              <a:t>piperonilo</a:t>
            </a:r>
            <a:r>
              <a:rPr lang="es-MX" sz="2800" dirty="0">
                <a:solidFill>
                  <a:srgbClr val="0070C0"/>
                </a:solidFill>
              </a:rPr>
              <a:t> (sinérgico del principio activo), agentes tensoactivos aniónicos, no iónicos y anfóteros, benzoato de sodio (conservante), ácido cítrico y agua.  Este producto se acondiciona para la venta al por menor en frascos de  plástico de 125 ml, que se empaquetan en una caja de cartón.  </a:t>
            </a:r>
          </a:p>
          <a:p>
            <a:pPr marL="0" indent="0">
              <a:buNone/>
            </a:pPr>
            <a:r>
              <a:rPr lang="es-MX" sz="2800" dirty="0">
                <a:solidFill>
                  <a:srgbClr val="0070C0"/>
                </a:solidFill>
              </a:rPr>
              <a:t>Se indica, tanto en el frasco como en la caja, que el producto es un </a:t>
            </a:r>
            <a:r>
              <a:rPr lang="es-MX" sz="2800" b="1" dirty="0">
                <a:solidFill>
                  <a:srgbClr val="0070C0"/>
                </a:solidFill>
              </a:rPr>
              <a:t>“champú para el tratamiento de los piojos y las liendres del cuero cabelludo” </a:t>
            </a:r>
            <a:r>
              <a:rPr lang="es-MX" sz="2800" dirty="0">
                <a:solidFill>
                  <a:srgbClr val="0070C0"/>
                </a:solidFill>
              </a:rPr>
              <a:t>y que se usa de la misma manera que cualquier otro champú.</a:t>
            </a:r>
          </a:p>
          <a:p>
            <a:pPr marL="0" indent="0">
              <a:buFont typeface="Arial" pitchFamily="34" charset="0"/>
              <a:buNone/>
            </a:pPr>
            <a:r>
              <a:rPr lang="es-MX" sz="2800" dirty="0">
                <a:solidFill>
                  <a:srgbClr val="0070C0"/>
                </a:solidFill>
              </a:rPr>
              <a:t>solución compuesta por un </a:t>
            </a:r>
            <a:r>
              <a:rPr lang="es-MX" sz="2800" b="1" dirty="0">
                <a:solidFill>
                  <a:srgbClr val="0070C0"/>
                </a:solidFill>
              </a:rPr>
              <a:t>insecticida</a:t>
            </a:r>
            <a:r>
              <a:rPr lang="es-MX" sz="2800" dirty="0">
                <a:solidFill>
                  <a:srgbClr val="0070C0"/>
                </a:solidFill>
              </a:rPr>
              <a:t> (un piretroide sintético que tiene </a:t>
            </a:r>
            <a:r>
              <a:rPr lang="es-MX" sz="2800" b="1" dirty="0">
                <a:solidFill>
                  <a:srgbClr val="0070C0"/>
                </a:solidFill>
              </a:rPr>
              <a:t>actividad insecticida</a:t>
            </a:r>
            <a:r>
              <a:rPr lang="es-MX" sz="2800" dirty="0">
                <a:solidFill>
                  <a:srgbClr val="0070C0"/>
                </a:solidFill>
              </a:rPr>
              <a:t>) que inmoviliza al piojo, y </a:t>
            </a:r>
            <a:r>
              <a:rPr lang="es-MX" sz="2800" dirty="0" err="1">
                <a:solidFill>
                  <a:srgbClr val="0070C0"/>
                </a:solidFill>
              </a:rPr>
              <a:t>butóxido</a:t>
            </a:r>
            <a:r>
              <a:rPr lang="es-MX" sz="2800" dirty="0">
                <a:solidFill>
                  <a:srgbClr val="0070C0"/>
                </a:solidFill>
              </a:rPr>
              <a:t> de </a:t>
            </a:r>
            <a:r>
              <a:rPr lang="es-MX" sz="2800" dirty="0" err="1">
                <a:solidFill>
                  <a:srgbClr val="0070C0"/>
                </a:solidFill>
              </a:rPr>
              <a:t>piperonilo</a:t>
            </a:r>
            <a:r>
              <a:rPr lang="es-MX" sz="2800" dirty="0">
                <a:solidFill>
                  <a:srgbClr val="0070C0"/>
                </a:solidFill>
              </a:rPr>
              <a:t> (un agente que aumenta el efecto </a:t>
            </a:r>
            <a:r>
              <a:rPr lang="es-MX" sz="2800" dirty="0" err="1">
                <a:solidFill>
                  <a:srgbClr val="0070C0"/>
                </a:solidFill>
              </a:rPr>
              <a:t>neumotóxico</a:t>
            </a:r>
            <a:r>
              <a:rPr lang="es-MX" sz="2800" dirty="0">
                <a:solidFill>
                  <a:srgbClr val="0070C0"/>
                </a:solidFill>
              </a:rPr>
              <a:t> durante el tratamiento de pediculosis).</a:t>
            </a:r>
          </a:p>
        </p:txBody>
      </p:sp>
      <p:pic>
        <p:nvPicPr>
          <p:cNvPr id="6" name="Imagen 5">
            <a:extLst>
              <a:ext uri="{FF2B5EF4-FFF2-40B4-BE49-F238E27FC236}">
                <a16:creationId xmlns:a16="http://schemas.microsoft.com/office/drawing/2014/main" id="{E937ADAA-5A22-3D5B-FB40-6DAC497BE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6860" y="1759810"/>
            <a:ext cx="4381836" cy="4809333"/>
          </a:xfrm>
          <a:prstGeom prst="rect">
            <a:avLst/>
          </a:prstGeom>
        </p:spPr>
      </p:pic>
      <p:sp>
        <p:nvSpPr>
          <p:cNvPr id="7" name="Rectangle 10">
            <a:extLst>
              <a:ext uri="{FF2B5EF4-FFF2-40B4-BE49-F238E27FC236}">
                <a16:creationId xmlns:a16="http://schemas.microsoft.com/office/drawing/2014/main" id="{FA23FCC8-A179-AF7F-5A55-FF220F796811}"/>
              </a:ext>
            </a:extLst>
          </p:cNvPr>
          <p:cNvSpPr txBox="1">
            <a:spLocks noChangeArrowheads="1"/>
          </p:cNvSpPr>
          <p:nvPr/>
        </p:nvSpPr>
        <p:spPr>
          <a:xfrm>
            <a:off x="7162800" y="7810500"/>
            <a:ext cx="6121312" cy="1667668"/>
          </a:xfrm>
          <a:prstGeom prst="rect">
            <a:avLst/>
          </a:prstGeom>
          <a:solidFill>
            <a:srgbClr val="71DAFF"/>
          </a:solidFill>
          <a:ln>
            <a:solidFill>
              <a:schemeClr val="tx1">
                <a:lumMod val="95000"/>
                <a:lumOff val="5000"/>
              </a:schemeClr>
            </a:solidFill>
          </a:ln>
        </p:spPr>
        <p:txBody>
          <a:bodyPr/>
          <a:lst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es-ES" b="1" kern="0" dirty="0">
                <a:solidFill>
                  <a:srgbClr val="002060"/>
                </a:solidFill>
              </a:rPr>
              <a:t>30. </a:t>
            </a:r>
            <a:r>
              <a:rPr lang="es-MX" b="1" kern="0" dirty="0">
                <a:solidFill>
                  <a:srgbClr val="002060"/>
                </a:solidFill>
              </a:rPr>
              <a:t>Productos farmacéuticos</a:t>
            </a:r>
            <a:endParaRPr lang="es-ES" b="1" kern="0" dirty="0">
              <a:solidFill>
                <a:srgbClr val="002060"/>
              </a:solidFill>
            </a:endParaRPr>
          </a:p>
          <a:p>
            <a:r>
              <a:rPr lang="es-ES" b="1" kern="0" dirty="0">
                <a:solidFill>
                  <a:srgbClr val="002060"/>
                </a:solidFill>
              </a:rPr>
              <a:t>33.05 </a:t>
            </a:r>
            <a:r>
              <a:rPr lang="es-MX" b="1" kern="0" dirty="0">
                <a:solidFill>
                  <a:srgbClr val="002060"/>
                </a:solidFill>
              </a:rPr>
              <a:t>Preparaciones capilares</a:t>
            </a:r>
          </a:p>
          <a:p>
            <a:r>
              <a:rPr lang="es-MX" b="1" kern="0" dirty="0">
                <a:solidFill>
                  <a:srgbClr val="002060"/>
                </a:solidFill>
              </a:rPr>
              <a:t>38.08 Preparaciones insecticidas, …</a:t>
            </a:r>
            <a:endParaRPr lang="es-ES" b="1" kern="0" dirty="0">
              <a:solidFill>
                <a:srgbClr val="002060"/>
              </a:solidFill>
            </a:endParaRPr>
          </a:p>
        </p:txBody>
      </p:sp>
    </p:spTree>
    <p:extLst>
      <p:ext uri="{BB962C8B-B14F-4D97-AF65-F5344CB8AC3E}">
        <p14:creationId xmlns:p14="http://schemas.microsoft.com/office/powerpoint/2010/main" val="175283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073B6FE-2BE8-DD9A-2012-ED7DE9423C8C}"/>
              </a:ext>
            </a:extLst>
          </p:cNvPr>
          <p:cNvSpPr/>
          <p:nvPr/>
        </p:nvSpPr>
        <p:spPr>
          <a:xfrm>
            <a:off x="15952769" y="114300"/>
            <a:ext cx="2063778" cy="902037"/>
          </a:xfrm>
          <a:custGeom>
            <a:avLst/>
            <a:gdLst/>
            <a:ahLst/>
            <a:cxnLst/>
            <a:rect l="l" t="t" r="r" b="b"/>
            <a:pathLst>
              <a:path w="2063778" h="902037">
                <a:moveTo>
                  <a:pt x="0" y="0"/>
                </a:moveTo>
                <a:lnTo>
                  <a:pt x="2063778" y="0"/>
                </a:lnTo>
                <a:lnTo>
                  <a:pt x="2063778" y="902038"/>
                </a:lnTo>
                <a:lnTo>
                  <a:pt x="0" y="902038"/>
                </a:lnTo>
                <a:lnTo>
                  <a:pt x="0" y="0"/>
                </a:lnTo>
                <a:close/>
              </a:path>
            </a:pathLst>
          </a:custGeom>
          <a:blipFill>
            <a:blip r:embed="rId2"/>
            <a:stretch>
              <a:fillRect/>
            </a:stretch>
          </a:blipFill>
        </p:spPr>
        <p:txBody>
          <a:bodyPr/>
          <a:lstStyle/>
          <a:p>
            <a:endParaRPr lang="es-419"/>
          </a:p>
        </p:txBody>
      </p:sp>
      <p:sp>
        <p:nvSpPr>
          <p:cNvPr id="3" name="Freeform 12">
            <a:extLst>
              <a:ext uri="{FF2B5EF4-FFF2-40B4-BE49-F238E27FC236}">
                <a16:creationId xmlns:a16="http://schemas.microsoft.com/office/drawing/2014/main" id="{48C9A00C-6493-775D-5ABD-25AAD81F7F21}"/>
              </a:ext>
            </a:extLst>
          </p:cNvPr>
          <p:cNvSpPr/>
          <p:nvPr/>
        </p:nvSpPr>
        <p:spPr>
          <a:xfrm>
            <a:off x="271453" y="79243"/>
            <a:ext cx="2036386" cy="964921"/>
          </a:xfrm>
          <a:custGeom>
            <a:avLst/>
            <a:gdLst/>
            <a:ahLst/>
            <a:cxnLst/>
            <a:rect l="l" t="t" r="r" b="b"/>
            <a:pathLst>
              <a:path w="2036386" h="964921">
                <a:moveTo>
                  <a:pt x="0" y="0"/>
                </a:moveTo>
                <a:lnTo>
                  <a:pt x="2036386" y="0"/>
                </a:lnTo>
                <a:lnTo>
                  <a:pt x="2036386" y="964921"/>
                </a:lnTo>
                <a:lnTo>
                  <a:pt x="0" y="964921"/>
                </a:lnTo>
                <a:lnTo>
                  <a:pt x="0" y="0"/>
                </a:lnTo>
                <a:close/>
              </a:path>
            </a:pathLst>
          </a:custGeom>
          <a:blipFill>
            <a:blip r:embed="rId3"/>
            <a:stretch>
              <a:fillRect/>
            </a:stretch>
          </a:blipFill>
        </p:spPr>
        <p:txBody>
          <a:bodyPr/>
          <a:lstStyle/>
          <a:p>
            <a:endParaRPr lang="es-419"/>
          </a:p>
        </p:txBody>
      </p:sp>
      <p:sp>
        <p:nvSpPr>
          <p:cNvPr id="4" name="TextBox 20">
            <a:extLst>
              <a:ext uri="{FF2B5EF4-FFF2-40B4-BE49-F238E27FC236}">
                <a16:creationId xmlns:a16="http://schemas.microsoft.com/office/drawing/2014/main" id="{99AB21E9-128A-5EB1-A9D5-1EE727C5F961}"/>
              </a:ext>
            </a:extLst>
          </p:cNvPr>
          <p:cNvSpPr txBox="1"/>
          <p:nvPr/>
        </p:nvSpPr>
        <p:spPr>
          <a:xfrm>
            <a:off x="4648200" y="352694"/>
            <a:ext cx="8635912" cy="663643"/>
          </a:xfrm>
          <a:prstGeom prst="rect">
            <a:avLst/>
          </a:prstGeom>
        </p:spPr>
        <p:txBody>
          <a:bodyPr lIns="0" tIns="0" rIns="0" bIns="0" rtlCol="0" anchor="t">
            <a:spAutoFit/>
          </a:bodyPr>
          <a:lstStyle/>
          <a:p>
            <a:pPr algn="ctr">
              <a:lnSpc>
                <a:spcPts val="5130"/>
              </a:lnSpc>
            </a:pPr>
            <a:r>
              <a:rPr lang="en-US" sz="4500" spc="-135" dirty="0">
                <a:solidFill>
                  <a:srgbClr val="004AAD"/>
                </a:solidFill>
                <a:latin typeface="Poppins Bold"/>
              </a:rPr>
              <a:t>CLASIFICACIÓN ARANCELARIA</a:t>
            </a:r>
          </a:p>
        </p:txBody>
      </p:sp>
      <p:sp>
        <p:nvSpPr>
          <p:cNvPr id="5" name="Rectángulo 4">
            <a:extLst>
              <a:ext uri="{FF2B5EF4-FFF2-40B4-BE49-F238E27FC236}">
                <a16:creationId xmlns:a16="http://schemas.microsoft.com/office/drawing/2014/main" id="{6D57B69C-A868-3351-5CA3-12815ADE1E9C}"/>
              </a:ext>
            </a:extLst>
          </p:cNvPr>
          <p:cNvSpPr/>
          <p:nvPr/>
        </p:nvSpPr>
        <p:spPr>
          <a:xfrm>
            <a:off x="914400" y="5829300"/>
            <a:ext cx="14706600" cy="3970318"/>
          </a:xfrm>
          <a:prstGeom prst="rect">
            <a:avLst/>
          </a:prstGeom>
          <a:solidFill>
            <a:schemeClr val="bg1">
              <a:lumMod val="95000"/>
            </a:schemeClr>
          </a:solidFill>
        </p:spPr>
        <p:txBody>
          <a:bodyPr wrap="square">
            <a:spAutoFit/>
          </a:bodyPr>
          <a:lstStyle/>
          <a:p>
            <a:r>
              <a:rPr lang="es-ES_tradnl" altLang="es-MX" sz="2800" b="1" dirty="0">
                <a:solidFill>
                  <a:srgbClr val="C00000"/>
                </a:solidFill>
                <a:latin typeface="Arial" panose="020B0604020202020204" pitchFamily="34" charset="0"/>
                <a:ea typeface="Times New Roman" panose="02020603050405020304" pitchFamily="18" charset="0"/>
              </a:rPr>
              <a:t>Nota</a:t>
            </a:r>
            <a:r>
              <a:rPr lang="es-ES_tradnl" altLang="es-MX" sz="2800" b="1" dirty="0">
                <a:solidFill>
                  <a:srgbClr val="000000"/>
                </a:solidFill>
                <a:latin typeface="Arial" panose="020B0604020202020204" pitchFamily="34" charset="0"/>
                <a:ea typeface="Times New Roman" panose="02020603050405020304" pitchFamily="18" charset="0"/>
              </a:rPr>
              <a:t> del Capítulo 33 – </a:t>
            </a:r>
            <a:r>
              <a:rPr lang="es-ES_tradnl" altLang="es-MX" sz="2800" b="1" dirty="0">
                <a:solidFill>
                  <a:srgbClr val="C00000"/>
                </a:solidFill>
                <a:latin typeface="Arial" panose="020B0604020202020204" pitchFamily="34" charset="0"/>
                <a:ea typeface="Times New Roman" panose="02020603050405020304" pitchFamily="18" charset="0"/>
              </a:rPr>
              <a:t>3</a:t>
            </a:r>
            <a:r>
              <a:rPr lang="es-ES_tradnl" altLang="es-MX" sz="2800" dirty="0">
                <a:solidFill>
                  <a:srgbClr val="C00000"/>
                </a:solidFill>
                <a:latin typeface="Arial" panose="020B0604020202020204" pitchFamily="34" charset="0"/>
                <a:ea typeface="Times New Roman" panose="02020603050405020304" pitchFamily="18" charset="0"/>
              </a:rPr>
              <a:t>.</a:t>
            </a:r>
            <a:r>
              <a:rPr lang="es-ES_tradnl" altLang="es-MX" sz="2800" b="1" dirty="0">
                <a:solidFill>
                  <a:srgbClr val="000000"/>
                </a:solidFill>
                <a:latin typeface="Arial" panose="020B0604020202020204" pitchFamily="34" charset="0"/>
                <a:ea typeface="Times New Roman" panose="02020603050405020304" pitchFamily="18" charset="0"/>
              </a:rPr>
              <a:t> </a:t>
            </a:r>
            <a:r>
              <a:rPr lang="es-ES" altLang="es-MX" sz="2800" dirty="0">
                <a:latin typeface="Arial" panose="020B0604020202020204" pitchFamily="34" charset="0"/>
                <a:ea typeface="Times New Roman" panose="02020603050405020304" pitchFamily="18" charset="0"/>
              </a:rPr>
              <a:t>Las </a:t>
            </a:r>
            <a:r>
              <a:rPr lang="es-UY" altLang="es-MX"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partidas 33.03 a 33.07 se aplican, entre otros, a los productos, incluso sin mezclar (excepto los destilados acuosos aromáticos y las disoluciones acuosas de aceites esenciales), </a:t>
            </a:r>
            <a:r>
              <a:rPr lang="es-UY" altLang="es-MX"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aptos para ser utilizados como productos de dichas partidas y acondicionados para la venta al por menor para tales usos</a:t>
            </a:r>
            <a:r>
              <a:rPr lang="es-ES" altLang="es-MX" sz="2800" b="1" dirty="0">
                <a:latin typeface="Arial" panose="020B0604020202020204" pitchFamily="34" charset="0"/>
                <a:ea typeface="Times New Roman" panose="02020603050405020304" pitchFamily="18" charset="0"/>
              </a:rPr>
              <a:t>.</a:t>
            </a:r>
            <a:r>
              <a:rPr lang="es-MX" altLang="es-MX" sz="2800" b="1" dirty="0">
                <a:latin typeface="Arial" panose="020B0604020202020204" pitchFamily="34" charset="0"/>
              </a:rPr>
              <a:t> </a:t>
            </a:r>
          </a:p>
          <a:p>
            <a:pPr lvl="0"/>
            <a:r>
              <a:rPr lang="es-ES_tradnl" altLang="es-MX" sz="2800" b="1" dirty="0">
                <a:solidFill>
                  <a:srgbClr val="000000"/>
                </a:solidFill>
                <a:latin typeface="Arial" panose="020B0604020202020204" pitchFamily="34" charset="0"/>
                <a:ea typeface="Times New Roman" panose="02020603050405020304" pitchFamily="18" charset="0"/>
              </a:rPr>
              <a:t>Partida 33.05 </a:t>
            </a:r>
            <a:r>
              <a:rPr lang="es-ES_tradnl" altLang="es-MX" sz="2800" dirty="0">
                <a:solidFill>
                  <a:srgbClr val="000000"/>
                </a:solidFill>
                <a:latin typeface="Arial" panose="020B0604020202020204" pitchFamily="34" charset="0"/>
                <a:ea typeface="Times New Roman" panose="02020603050405020304" pitchFamily="18" charset="0"/>
              </a:rPr>
              <a:t>- Esta partida comprende las preparaciones para los cabellos, tales como</a:t>
            </a:r>
            <a:r>
              <a:rPr lang="es-ES" altLang="es-MX" sz="2800" dirty="0">
                <a:latin typeface="Arial" panose="020B0604020202020204" pitchFamily="34" charset="0"/>
                <a:ea typeface="Times New Roman" panose="02020603050405020304" pitchFamily="18" charset="0"/>
              </a:rPr>
              <a:t>:</a:t>
            </a:r>
            <a:endParaRPr lang="es-MX" altLang="es-MX" sz="2800" dirty="0">
              <a:latin typeface="Arial" panose="020B0604020202020204" pitchFamily="34" charset="0"/>
            </a:endParaRPr>
          </a:p>
          <a:p>
            <a:pPr marL="715963" lvl="0" indent="-608013"/>
            <a:r>
              <a:rPr lang="es-ES_tradnl" altLang="es-MX" sz="2800" b="1" dirty="0">
                <a:solidFill>
                  <a:srgbClr val="000000"/>
                </a:solidFill>
                <a:latin typeface="Arial" panose="020B0604020202020204" pitchFamily="34" charset="0"/>
                <a:ea typeface="Times New Roman" panose="02020603050405020304" pitchFamily="18" charset="0"/>
              </a:rPr>
              <a:t>1)	</a:t>
            </a:r>
            <a:r>
              <a:rPr lang="es-ES_tradnl" altLang="es-MX" sz="2800" dirty="0">
                <a:solidFill>
                  <a:srgbClr val="000000"/>
                </a:solidFill>
                <a:latin typeface="Arial" panose="020B0604020202020204" pitchFamily="34" charset="0"/>
                <a:ea typeface="Times New Roman" panose="02020603050405020304" pitchFamily="18" charset="0"/>
              </a:rPr>
              <a:t>El </a:t>
            </a:r>
            <a:r>
              <a:rPr lang="es-ES_tradnl" altLang="es-MX" sz="2800" b="1" dirty="0">
                <a:solidFill>
                  <a:srgbClr val="000000"/>
                </a:solidFill>
                <a:latin typeface="Arial" panose="020B0604020202020204" pitchFamily="34" charset="0"/>
                <a:ea typeface="Times New Roman" panose="02020603050405020304" pitchFamily="18" charset="0"/>
              </a:rPr>
              <a:t>champú </a:t>
            </a:r>
            <a:r>
              <a:rPr lang="es-ES_tradnl" altLang="es-MX" sz="2800" dirty="0">
                <a:solidFill>
                  <a:srgbClr val="000000"/>
                </a:solidFill>
                <a:latin typeface="Arial" panose="020B0604020202020204" pitchFamily="34" charset="0"/>
                <a:ea typeface="Times New Roman" panose="02020603050405020304" pitchFamily="18" charset="0"/>
              </a:rPr>
              <a:t>que contenga jabón u otros agentes de superficie orgánicos (véase la Nota 1 c) del Capítulo 34) y los demás Champúes. Todos estos </a:t>
            </a:r>
            <a:r>
              <a:rPr lang="es-ES_tradnl" altLang="es-MX" sz="2800" b="1" dirty="0" err="1">
                <a:solidFill>
                  <a:srgbClr val="000000"/>
                </a:solidFill>
                <a:latin typeface="Arial" panose="020B0604020202020204" pitchFamily="34" charset="0"/>
                <a:ea typeface="Times New Roman" panose="02020603050405020304" pitchFamily="18" charset="0"/>
              </a:rPr>
              <a:t>champúes</a:t>
            </a:r>
            <a:r>
              <a:rPr lang="es-ES_tradnl" altLang="es-MX" sz="2800" dirty="0">
                <a:solidFill>
                  <a:srgbClr val="000000"/>
                </a:solidFill>
                <a:latin typeface="Arial" panose="020B0604020202020204" pitchFamily="34" charset="0"/>
                <a:ea typeface="Times New Roman" panose="02020603050405020304" pitchFamily="18" charset="0"/>
              </a:rPr>
              <a:t> </a:t>
            </a:r>
            <a:r>
              <a:rPr lang="es-ES_tradnl" altLang="es-MX" sz="2800" b="1" dirty="0">
                <a:solidFill>
                  <a:srgbClr val="000000"/>
                </a:solidFill>
                <a:latin typeface="Arial" panose="020B0604020202020204" pitchFamily="34" charset="0"/>
                <a:ea typeface="Times New Roman" panose="02020603050405020304" pitchFamily="18" charset="0"/>
              </a:rPr>
              <a:t>pueden contener</a:t>
            </a:r>
            <a:r>
              <a:rPr lang="es-ES_tradnl" altLang="es-MX" sz="2800" dirty="0">
                <a:solidFill>
                  <a:srgbClr val="000000"/>
                </a:solidFill>
                <a:latin typeface="Arial" panose="020B0604020202020204" pitchFamily="34" charset="0"/>
                <a:ea typeface="Times New Roman" panose="02020603050405020304" pitchFamily="18" charset="0"/>
              </a:rPr>
              <a:t> accesoriamente sustancias farmacéuticas o </a:t>
            </a:r>
            <a:r>
              <a:rPr lang="es-ES_tradnl" altLang="es-MX" sz="2800" b="1" dirty="0">
                <a:solidFill>
                  <a:srgbClr val="000000"/>
                </a:solidFill>
                <a:latin typeface="Arial" panose="020B0604020202020204" pitchFamily="34" charset="0"/>
                <a:ea typeface="Times New Roman" panose="02020603050405020304" pitchFamily="18" charset="0"/>
              </a:rPr>
              <a:t>desinfectantes</a:t>
            </a:r>
            <a:r>
              <a:rPr lang="es-ES_tradnl" altLang="es-MX" sz="2800" dirty="0">
                <a:solidFill>
                  <a:srgbClr val="000000"/>
                </a:solidFill>
                <a:latin typeface="Arial" panose="020B0604020202020204" pitchFamily="34" charset="0"/>
                <a:ea typeface="Times New Roman" panose="02020603050405020304" pitchFamily="18" charset="0"/>
              </a:rPr>
              <a:t>, o tener propiedades terapéuticas o profilácticas (ver la Nota 1 e) del Capítulo 30).</a:t>
            </a:r>
            <a:r>
              <a:rPr lang="es-MX" altLang="es-MX" sz="2800" dirty="0">
                <a:latin typeface="Arial" panose="020B0604020202020204" pitchFamily="34" charset="0"/>
              </a:rPr>
              <a:t> </a:t>
            </a:r>
          </a:p>
        </p:txBody>
      </p:sp>
      <p:sp>
        <p:nvSpPr>
          <p:cNvPr id="6" name="CuadroTexto 5">
            <a:extLst>
              <a:ext uri="{FF2B5EF4-FFF2-40B4-BE49-F238E27FC236}">
                <a16:creationId xmlns:a16="http://schemas.microsoft.com/office/drawing/2014/main" id="{87D31A77-A364-1D04-69F2-CC8A98E60255}"/>
              </a:ext>
            </a:extLst>
          </p:cNvPr>
          <p:cNvSpPr txBox="1"/>
          <p:nvPr/>
        </p:nvSpPr>
        <p:spPr>
          <a:xfrm>
            <a:off x="914400" y="1638300"/>
            <a:ext cx="8969896" cy="3970318"/>
          </a:xfrm>
          <a:prstGeom prst="rect">
            <a:avLst/>
          </a:prstGeom>
          <a:solidFill>
            <a:schemeClr val="bg1">
              <a:lumMod val="85000"/>
            </a:schemeClr>
          </a:solidFill>
          <a:ln>
            <a:solidFill>
              <a:schemeClr val="tx2">
                <a:lumMod val="75000"/>
              </a:schemeClr>
            </a:solidFill>
          </a:ln>
        </p:spPr>
        <p:txBody>
          <a:bodyPr wrap="square" rtlCol="0">
            <a:spAutoFit/>
          </a:bodyPr>
          <a:lstStyle/>
          <a:p>
            <a:r>
              <a:rPr lang="es-MX" sz="2800" b="1" dirty="0"/>
              <a:t>Capítulo 30,	 </a:t>
            </a:r>
            <a:r>
              <a:rPr lang="es-MX" sz="2800" b="1" dirty="0">
                <a:solidFill>
                  <a:srgbClr val="C00000"/>
                </a:solidFill>
              </a:rPr>
              <a:t>Nota 1</a:t>
            </a:r>
            <a:r>
              <a:rPr lang="es-MX" sz="2800" b="1" dirty="0"/>
              <a:t>. </a:t>
            </a:r>
            <a:r>
              <a:rPr lang="es-ES" sz="2800" b="1" dirty="0"/>
              <a:t>Este Capítulo no comprende: </a:t>
            </a:r>
          </a:p>
          <a:p>
            <a:pPr marL="533400" indent="-533400"/>
            <a:r>
              <a:rPr lang="es-ES" sz="2800" b="1" dirty="0">
                <a:solidFill>
                  <a:srgbClr val="C00000"/>
                </a:solidFill>
              </a:rPr>
              <a:t>e)</a:t>
            </a:r>
            <a:r>
              <a:rPr lang="es-ES" sz="2800" dirty="0"/>
              <a:t> 	</a:t>
            </a:r>
            <a:r>
              <a:rPr lang="es-ES" altLang="es-MX" sz="2800" dirty="0">
                <a:ea typeface="Times New Roman" panose="02020603050405020304" pitchFamily="18" charset="0"/>
                <a:cs typeface="Arial" panose="020B0604020202020204" pitchFamily="34" charset="0"/>
              </a:rPr>
              <a:t>Las preparaciones de las partidas 33.03 a 33.07, incluso si tienen propiedades terapéuticas o profilácticas;</a:t>
            </a:r>
            <a:r>
              <a:rPr lang="es-MX" altLang="es-MX" sz="2800" dirty="0"/>
              <a:t> </a:t>
            </a:r>
          </a:p>
          <a:p>
            <a:endParaRPr lang="es-MX" altLang="es-MX" sz="2800" dirty="0"/>
          </a:p>
          <a:p>
            <a:r>
              <a:rPr lang="es-MX" altLang="es-MX" sz="2800" b="1" dirty="0"/>
              <a:t>38.08 - Esta partida no comprende:</a:t>
            </a:r>
          </a:p>
          <a:p>
            <a:pPr marL="533400" indent="-533400"/>
            <a:r>
              <a:rPr lang="es-MX" sz="2800" dirty="0"/>
              <a:t>b) 	</a:t>
            </a:r>
            <a:r>
              <a:rPr lang="es-ES" altLang="es-MX" sz="2800" dirty="0">
                <a:ea typeface="Times New Roman" panose="02020603050405020304" pitchFamily="18" charset="0"/>
              </a:rPr>
              <a:t>Las preparaciones comprendidas en partidas más específicas de la Nomenclatura o que posean, con carácter accesorio, propiedades desinfectantes, insecticidas, etc.</a:t>
            </a:r>
            <a:endParaRPr lang="es-MX" altLang="es-MX" sz="2800" dirty="0"/>
          </a:p>
        </p:txBody>
      </p:sp>
      <p:sp>
        <p:nvSpPr>
          <p:cNvPr id="7" name="Marcador de texto 2">
            <a:extLst>
              <a:ext uri="{FF2B5EF4-FFF2-40B4-BE49-F238E27FC236}">
                <a16:creationId xmlns:a16="http://schemas.microsoft.com/office/drawing/2014/main" id="{564866ED-D482-0697-26EB-71C5AC5D2024}"/>
              </a:ext>
            </a:extLst>
          </p:cNvPr>
          <p:cNvSpPr txBox="1">
            <a:spLocks/>
          </p:cNvSpPr>
          <p:nvPr/>
        </p:nvSpPr>
        <p:spPr>
          <a:xfrm>
            <a:off x="10896601" y="2312576"/>
            <a:ext cx="6019800" cy="2914744"/>
          </a:xfrm>
          <a:prstGeom prst="rect">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z="2800" dirty="0">
                <a:solidFill>
                  <a:schemeClr val="accent1">
                    <a:lumMod val="50000"/>
                  </a:schemeClr>
                </a:solidFill>
              </a:rPr>
              <a:t>RGI 1 - </a:t>
            </a:r>
            <a:r>
              <a:rPr lang="es-MX" sz="2800" b="1" dirty="0">
                <a:solidFill>
                  <a:schemeClr val="accent1">
                    <a:lumMod val="50000"/>
                  </a:schemeClr>
                </a:solidFill>
              </a:rPr>
              <a:t>33.05 Preparaciones capilares</a:t>
            </a:r>
            <a:r>
              <a:rPr lang="es-MX" sz="2800" dirty="0">
                <a:solidFill>
                  <a:schemeClr val="accent1">
                    <a:lumMod val="50000"/>
                  </a:schemeClr>
                </a:solidFill>
              </a:rPr>
              <a:t>.</a:t>
            </a:r>
          </a:p>
          <a:p>
            <a:pPr marL="0" indent="0">
              <a:buNone/>
            </a:pPr>
            <a:r>
              <a:rPr lang="es-MX" sz="2800" dirty="0">
                <a:solidFill>
                  <a:schemeClr val="accent1">
                    <a:lumMod val="50000"/>
                  </a:schemeClr>
                </a:solidFill>
              </a:rPr>
              <a:t>RGI 6 - 3305.10 - Champúes</a:t>
            </a:r>
          </a:p>
          <a:p>
            <a:pPr marL="0" indent="0">
              <a:buNone/>
            </a:pPr>
            <a:r>
              <a:rPr lang="es-MX" sz="2800" b="1" dirty="0">
                <a:solidFill>
                  <a:schemeClr val="accent1">
                    <a:lumMod val="50000"/>
                  </a:schemeClr>
                </a:solidFill>
              </a:rPr>
              <a:t>CLASIFICACIÓN:</a:t>
            </a:r>
          </a:p>
          <a:p>
            <a:pPr marL="0" indent="0">
              <a:buNone/>
            </a:pPr>
            <a:r>
              <a:rPr lang="fr-FR" sz="2800" dirty="0">
                <a:solidFill>
                  <a:schemeClr val="accent1">
                    <a:lumMod val="50000"/>
                  </a:schemeClr>
                </a:solidFill>
              </a:rPr>
              <a:t>RC 1 y 10 - </a:t>
            </a:r>
            <a:r>
              <a:rPr lang="fr-FR" sz="2800" b="1" dirty="0">
                <a:solidFill>
                  <a:schemeClr val="accent1">
                    <a:lumMod val="50000"/>
                  </a:schemeClr>
                </a:solidFill>
              </a:rPr>
              <a:t>3305.10.01 00 Champúes. </a:t>
            </a:r>
          </a:p>
          <a:p>
            <a:pPr marL="0" indent="0">
              <a:buNone/>
            </a:pPr>
            <a:r>
              <a:rPr lang="fr-FR" sz="2800" dirty="0">
                <a:solidFill>
                  <a:schemeClr val="accent1">
                    <a:lumMod val="50000"/>
                  </a:schemeClr>
                </a:solidFill>
              </a:rPr>
              <a:t>Kg  10  Ex.	FR_I; CHT; PS4; NOM</a:t>
            </a:r>
          </a:p>
          <a:p>
            <a:pPr marL="0" indent="0">
              <a:buNone/>
            </a:pPr>
            <a:endParaRPr lang="es-MX" sz="2800" dirty="0">
              <a:solidFill>
                <a:schemeClr val="accent1">
                  <a:lumMod val="50000"/>
                </a:schemeClr>
              </a:solidFill>
            </a:endParaRPr>
          </a:p>
        </p:txBody>
      </p:sp>
    </p:spTree>
    <p:extLst>
      <p:ext uri="{BB962C8B-B14F-4D97-AF65-F5344CB8AC3E}">
        <p14:creationId xmlns:p14="http://schemas.microsoft.com/office/powerpoint/2010/main" val="977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3B4B8128-EACB-7C80-B81B-5BFDC23005E8}"/>
              </a:ext>
            </a:extLst>
          </p:cNvPr>
          <p:cNvSpPr/>
          <p:nvPr/>
        </p:nvSpPr>
        <p:spPr>
          <a:xfrm>
            <a:off x="15952769" y="114300"/>
            <a:ext cx="2063778" cy="902037"/>
          </a:xfrm>
          <a:custGeom>
            <a:avLst/>
            <a:gdLst/>
            <a:ahLst/>
            <a:cxnLst/>
            <a:rect l="l" t="t" r="r" b="b"/>
            <a:pathLst>
              <a:path w="2063778" h="902037">
                <a:moveTo>
                  <a:pt x="0" y="0"/>
                </a:moveTo>
                <a:lnTo>
                  <a:pt x="2063778" y="0"/>
                </a:lnTo>
                <a:lnTo>
                  <a:pt x="2063778" y="902038"/>
                </a:lnTo>
                <a:lnTo>
                  <a:pt x="0" y="902038"/>
                </a:lnTo>
                <a:lnTo>
                  <a:pt x="0" y="0"/>
                </a:lnTo>
                <a:close/>
              </a:path>
            </a:pathLst>
          </a:custGeom>
          <a:blipFill>
            <a:blip r:embed="rId2"/>
            <a:stretch>
              <a:fillRect/>
            </a:stretch>
          </a:blipFill>
        </p:spPr>
        <p:txBody>
          <a:bodyPr/>
          <a:lstStyle/>
          <a:p>
            <a:endParaRPr lang="es-419"/>
          </a:p>
        </p:txBody>
      </p:sp>
      <p:sp>
        <p:nvSpPr>
          <p:cNvPr id="3" name="Freeform 12">
            <a:extLst>
              <a:ext uri="{FF2B5EF4-FFF2-40B4-BE49-F238E27FC236}">
                <a16:creationId xmlns:a16="http://schemas.microsoft.com/office/drawing/2014/main" id="{6D8DE1FD-FDC8-6E91-2F94-11BC6EDD9FE3}"/>
              </a:ext>
            </a:extLst>
          </p:cNvPr>
          <p:cNvSpPr/>
          <p:nvPr/>
        </p:nvSpPr>
        <p:spPr>
          <a:xfrm>
            <a:off x="271453" y="79243"/>
            <a:ext cx="2036386" cy="964921"/>
          </a:xfrm>
          <a:custGeom>
            <a:avLst/>
            <a:gdLst/>
            <a:ahLst/>
            <a:cxnLst/>
            <a:rect l="l" t="t" r="r" b="b"/>
            <a:pathLst>
              <a:path w="2036386" h="964921">
                <a:moveTo>
                  <a:pt x="0" y="0"/>
                </a:moveTo>
                <a:lnTo>
                  <a:pt x="2036386" y="0"/>
                </a:lnTo>
                <a:lnTo>
                  <a:pt x="2036386" y="964921"/>
                </a:lnTo>
                <a:lnTo>
                  <a:pt x="0" y="964921"/>
                </a:lnTo>
                <a:lnTo>
                  <a:pt x="0" y="0"/>
                </a:lnTo>
                <a:close/>
              </a:path>
            </a:pathLst>
          </a:custGeom>
          <a:blipFill>
            <a:blip r:embed="rId3"/>
            <a:stretch>
              <a:fillRect/>
            </a:stretch>
          </a:blipFill>
        </p:spPr>
        <p:txBody>
          <a:bodyPr/>
          <a:lstStyle/>
          <a:p>
            <a:endParaRPr lang="es-419"/>
          </a:p>
        </p:txBody>
      </p:sp>
      <p:sp>
        <p:nvSpPr>
          <p:cNvPr id="4" name="TextBox 20">
            <a:extLst>
              <a:ext uri="{FF2B5EF4-FFF2-40B4-BE49-F238E27FC236}">
                <a16:creationId xmlns:a16="http://schemas.microsoft.com/office/drawing/2014/main" id="{2A830238-9942-84F3-AEE8-F3A8F066F50A}"/>
              </a:ext>
            </a:extLst>
          </p:cNvPr>
          <p:cNvSpPr txBox="1"/>
          <p:nvPr/>
        </p:nvSpPr>
        <p:spPr>
          <a:xfrm>
            <a:off x="4648200" y="352694"/>
            <a:ext cx="8635912" cy="663643"/>
          </a:xfrm>
          <a:prstGeom prst="rect">
            <a:avLst/>
          </a:prstGeom>
        </p:spPr>
        <p:txBody>
          <a:bodyPr lIns="0" tIns="0" rIns="0" bIns="0" rtlCol="0" anchor="t">
            <a:spAutoFit/>
          </a:bodyPr>
          <a:lstStyle/>
          <a:p>
            <a:pPr algn="ctr">
              <a:lnSpc>
                <a:spcPts val="5130"/>
              </a:lnSpc>
            </a:pPr>
            <a:r>
              <a:rPr lang="en-US" sz="4500" spc="-135" dirty="0">
                <a:solidFill>
                  <a:srgbClr val="004AAD"/>
                </a:solidFill>
                <a:latin typeface="Poppins Bold"/>
              </a:rPr>
              <a:t>CLASIFICACIÓN ARANCELARIA</a:t>
            </a:r>
          </a:p>
        </p:txBody>
      </p:sp>
      <p:sp>
        <p:nvSpPr>
          <p:cNvPr id="5" name="Marcador de texto 2">
            <a:extLst>
              <a:ext uri="{FF2B5EF4-FFF2-40B4-BE49-F238E27FC236}">
                <a16:creationId xmlns:a16="http://schemas.microsoft.com/office/drawing/2014/main" id="{0357A72B-DDF1-2EE1-9327-1C935843E41F}"/>
              </a:ext>
            </a:extLst>
          </p:cNvPr>
          <p:cNvSpPr txBox="1">
            <a:spLocks/>
          </p:cNvSpPr>
          <p:nvPr/>
        </p:nvSpPr>
        <p:spPr>
          <a:xfrm>
            <a:off x="1371600" y="1848948"/>
            <a:ext cx="10896600" cy="5123351"/>
          </a:xfrm>
          <a:prstGeom prst="rect">
            <a:avLst/>
          </a:prstGeom>
          <a:solidFill>
            <a:srgbClr val="FFDC6D"/>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800" b="1" dirty="0"/>
              <a:t>Loción antiparasitaria </a:t>
            </a:r>
            <a:r>
              <a:rPr lang="es-MX" sz="2800" dirty="0"/>
              <a:t>que contiene 1.0 % de </a:t>
            </a:r>
            <a:r>
              <a:rPr lang="es-MX" sz="2800" b="1" dirty="0"/>
              <a:t>permetrina</a:t>
            </a:r>
            <a:r>
              <a:rPr lang="es-MX" sz="2800" dirty="0"/>
              <a:t> (principio activo), 0.5 % de </a:t>
            </a:r>
            <a:r>
              <a:rPr lang="es-MX" sz="2800" b="1" dirty="0"/>
              <a:t>malatión</a:t>
            </a:r>
            <a:r>
              <a:rPr lang="es-MX" sz="2800" dirty="0"/>
              <a:t> (principio activo), 4.0 % de </a:t>
            </a:r>
            <a:r>
              <a:rPr lang="es-MX" sz="2800" b="1" dirty="0" err="1"/>
              <a:t>butóxido</a:t>
            </a:r>
            <a:r>
              <a:rPr lang="es-MX" sz="2800" b="1" dirty="0"/>
              <a:t> de </a:t>
            </a:r>
            <a:r>
              <a:rPr lang="es-MX" sz="2800" b="1" dirty="0" err="1"/>
              <a:t>piperonilo</a:t>
            </a:r>
            <a:r>
              <a:rPr lang="es-MX" sz="2800" b="1" dirty="0"/>
              <a:t> </a:t>
            </a:r>
            <a:r>
              <a:rPr lang="es-MX" sz="2800" dirty="0"/>
              <a:t>(sinérgico del principio activo), </a:t>
            </a:r>
            <a:r>
              <a:rPr lang="es-MX" sz="2800" b="1" dirty="0" err="1"/>
              <a:t>isododecano</a:t>
            </a:r>
            <a:r>
              <a:rPr lang="es-MX" sz="2800" dirty="0"/>
              <a:t> y </a:t>
            </a:r>
            <a:r>
              <a:rPr lang="es-MX" sz="2800" b="1" dirty="0"/>
              <a:t>gas propulsor HFA 134a</a:t>
            </a:r>
            <a:r>
              <a:rPr lang="es-MX" sz="2800" dirty="0"/>
              <a:t>. El producto se presenta acondicionado para la venta al por menor en un frasco de plástico de 125 ml, empacado en una caja de cartón. En el frasco y en la caja se indica que el producto se recomienda para el tratamiento de los piojos y las liendres del cuero cabelludo (pediculosis </a:t>
            </a:r>
            <a:r>
              <a:rPr lang="es-MX" sz="2800" dirty="0" err="1"/>
              <a:t>capitis</a:t>
            </a:r>
            <a:r>
              <a:rPr lang="es-MX" sz="2800" dirty="0"/>
              <a:t>) y que la loción se debe aplicar sobre el cuero cabelludo con el cabello seco en un lugar ventilado. Después de haber aplicado esta loción, se recomienda lavar la cabeza con un champú suave que facilite la eliminación de las liendres muertas.</a:t>
            </a:r>
          </a:p>
        </p:txBody>
      </p:sp>
      <p:pic>
        <p:nvPicPr>
          <p:cNvPr id="6" name="Imagen 5">
            <a:extLst>
              <a:ext uri="{FF2B5EF4-FFF2-40B4-BE49-F238E27FC236}">
                <a16:creationId xmlns:a16="http://schemas.microsoft.com/office/drawing/2014/main" id="{83689870-36D2-E3CE-1642-614F94F39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62826" y="1451926"/>
            <a:ext cx="5520374" cy="5520374"/>
          </a:xfrm>
          <a:prstGeom prst="rect">
            <a:avLst/>
          </a:prstGeom>
        </p:spPr>
      </p:pic>
      <p:sp>
        <p:nvSpPr>
          <p:cNvPr id="7" name="Rectangle 10">
            <a:extLst>
              <a:ext uri="{FF2B5EF4-FFF2-40B4-BE49-F238E27FC236}">
                <a16:creationId xmlns:a16="http://schemas.microsoft.com/office/drawing/2014/main" id="{86C38887-2C96-6258-C871-C9ADD3522B15}"/>
              </a:ext>
            </a:extLst>
          </p:cNvPr>
          <p:cNvSpPr txBox="1">
            <a:spLocks noChangeArrowheads="1"/>
          </p:cNvSpPr>
          <p:nvPr/>
        </p:nvSpPr>
        <p:spPr>
          <a:xfrm>
            <a:off x="8881426" y="7996874"/>
            <a:ext cx="7162800" cy="1676400"/>
          </a:xfrm>
          <a:prstGeom prst="rect">
            <a:avLst/>
          </a:prstGeom>
          <a:solidFill>
            <a:srgbClr val="FFDC6D"/>
          </a:solidFill>
          <a:ln>
            <a:solidFill>
              <a:schemeClr val="tx1">
                <a:lumMod val="95000"/>
                <a:lumOff val="5000"/>
              </a:schemeClr>
            </a:solidFill>
          </a:ln>
        </p:spPr>
        <p:txBody>
          <a:bodyPr/>
          <a:lst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es-ES" b="1" kern="0" dirty="0">
                <a:solidFill>
                  <a:schemeClr val="accent6">
                    <a:lumMod val="50000"/>
                  </a:schemeClr>
                </a:solidFill>
              </a:rPr>
              <a:t>30. </a:t>
            </a:r>
            <a:r>
              <a:rPr lang="es-MX" b="1" kern="0" dirty="0">
                <a:solidFill>
                  <a:schemeClr val="accent6">
                    <a:lumMod val="50000"/>
                  </a:schemeClr>
                </a:solidFill>
              </a:rPr>
              <a:t>Productos farmacéuticos</a:t>
            </a:r>
            <a:endParaRPr lang="es-ES" b="1" kern="0" dirty="0">
              <a:solidFill>
                <a:schemeClr val="accent6">
                  <a:lumMod val="50000"/>
                </a:schemeClr>
              </a:solidFill>
            </a:endParaRPr>
          </a:p>
          <a:p>
            <a:r>
              <a:rPr lang="es-ES" b="1" kern="0" dirty="0">
                <a:solidFill>
                  <a:schemeClr val="accent6">
                    <a:lumMod val="50000"/>
                  </a:schemeClr>
                </a:solidFill>
              </a:rPr>
              <a:t>33.05 </a:t>
            </a:r>
            <a:r>
              <a:rPr lang="es-MX" b="1" kern="0" dirty="0">
                <a:solidFill>
                  <a:schemeClr val="accent6">
                    <a:lumMod val="50000"/>
                  </a:schemeClr>
                </a:solidFill>
              </a:rPr>
              <a:t>Preparaciones capilares</a:t>
            </a:r>
          </a:p>
          <a:p>
            <a:r>
              <a:rPr lang="es-MX" b="1" kern="0" dirty="0">
                <a:solidFill>
                  <a:schemeClr val="accent6">
                    <a:lumMod val="50000"/>
                  </a:schemeClr>
                </a:solidFill>
              </a:rPr>
              <a:t>38.08 Preparaciones insecticidas, …</a:t>
            </a:r>
            <a:endParaRPr lang="es-ES" b="1" kern="0" dirty="0">
              <a:solidFill>
                <a:schemeClr val="accent6">
                  <a:lumMod val="50000"/>
                </a:schemeClr>
              </a:solidFill>
            </a:endParaRPr>
          </a:p>
        </p:txBody>
      </p:sp>
    </p:spTree>
    <p:extLst>
      <p:ext uri="{BB962C8B-B14F-4D97-AF65-F5344CB8AC3E}">
        <p14:creationId xmlns:p14="http://schemas.microsoft.com/office/powerpoint/2010/main" val="80926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CCEBD343-CDF0-B3F1-00B4-436555EC127A}"/>
              </a:ext>
            </a:extLst>
          </p:cNvPr>
          <p:cNvSpPr/>
          <p:nvPr/>
        </p:nvSpPr>
        <p:spPr>
          <a:xfrm>
            <a:off x="15952769" y="114300"/>
            <a:ext cx="2063778" cy="902037"/>
          </a:xfrm>
          <a:custGeom>
            <a:avLst/>
            <a:gdLst/>
            <a:ahLst/>
            <a:cxnLst/>
            <a:rect l="l" t="t" r="r" b="b"/>
            <a:pathLst>
              <a:path w="2063778" h="902037">
                <a:moveTo>
                  <a:pt x="0" y="0"/>
                </a:moveTo>
                <a:lnTo>
                  <a:pt x="2063778" y="0"/>
                </a:lnTo>
                <a:lnTo>
                  <a:pt x="2063778" y="902038"/>
                </a:lnTo>
                <a:lnTo>
                  <a:pt x="0" y="902038"/>
                </a:lnTo>
                <a:lnTo>
                  <a:pt x="0" y="0"/>
                </a:lnTo>
                <a:close/>
              </a:path>
            </a:pathLst>
          </a:custGeom>
          <a:blipFill>
            <a:blip r:embed="rId2"/>
            <a:stretch>
              <a:fillRect/>
            </a:stretch>
          </a:blipFill>
        </p:spPr>
        <p:txBody>
          <a:bodyPr/>
          <a:lstStyle/>
          <a:p>
            <a:endParaRPr lang="es-419"/>
          </a:p>
        </p:txBody>
      </p:sp>
      <p:sp>
        <p:nvSpPr>
          <p:cNvPr id="3" name="Freeform 12">
            <a:extLst>
              <a:ext uri="{FF2B5EF4-FFF2-40B4-BE49-F238E27FC236}">
                <a16:creationId xmlns:a16="http://schemas.microsoft.com/office/drawing/2014/main" id="{44AC232C-150C-0C7F-7F97-7836129B0F29}"/>
              </a:ext>
            </a:extLst>
          </p:cNvPr>
          <p:cNvSpPr/>
          <p:nvPr/>
        </p:nvSpPr>
        <p:spPr>
          <a:xfrm>
            <a:off x="271453" y="79243"/>
            <a:ext cx="2036386" cy="964921"/>
          </a:xfrm>
          <a:custGeom>
            <a:avLst/>
            <a:gdLst/>
            <a:ahLst/>
            <a:cxnLst/>
            <a:rect l="l" t="t" r="r" b="b"/>
            <a:pathLst>
              <a:path w="2036386" h="964921">
                <a:moveTo>
                  <a:pt x="0" y="0"/>
                </a:moveTo>
                <a:lnTo>
                  <a:pt x="2036386" y="0"/>
                </a:lnTo>
                <a:lnTo>
                  <a:pt x="2036386" y="964921"/>
                </a:lnTo>
                <a:lnTo>
                  <a:pt x="0" y="964921"/>
                </a:lnTo>
                <a:lnTo>
                  <a:pt x="0" y="0"/>
                </a:lnTo>
                <a:close/>
              </a:path>
            </a:pathLst>
          </a:custGeom>
          <a:blipFill>
            <a:blip r:embed="rId3"/>
            <a:stretch>
              <a:fillRect/>
            </a:stretch>
          </a:blipFill>
        </p:spPr>
        <p:txBody>
          <a:bodyPr/>
          <a:lstStyle/>
          <a:p>
            <a:endParaRPr lang="es-419"/>
          </a:p>
        </p:txBody>
      </p:sp>
      <p:sp>
        <p:nvSpPr>
          <p:cNvPr id="4" name="TextBox 20">
            <a:extLst>
              <a:ext uri="{FF2B5EF4-FFF2-40B4-BE49-F238E27FC236}">
                <a16:creationId xmlns:a16="http://schemas.microsoft.com/office/drawing/2014/main" id="{40B99FF9-25CB-B3CA-C06E-C28BC38CFE06}"/>
              </a:ext>
            </a:extLst>
          </p:cNvPr>
          <p:cNvSpPr txBox="1"/>
          <p:nvPr/>
        </p:nvSpPr>
        <p:spPr>
          <a:xfrm>
            <a:off x="4648200" y="352694"/>
            <a:ext cx="8635912" cy="663643"/>
          </a:xfrm>
          <a:prstGeom prst="rect">
            <a:avLst/>
          </a:prstGeom>
        </p:spPr>
        <p:txBody>
          <a:bodyPr lIns="0" tIns="0" rIns="0" bIns="0" rtlCol="0" anchor="t">
            <a:spAutoFit/>
          </a:bodyPr>
          <a:lstStyle/>
          <a:p>
            <a:pPr algn="ctr">
              <a:lnSpc>
                <a:spcPts val="5130"/>
              </a:lnSpc>
            </a:pPr>
            <a:r>
              <a:rPr lang="en-US" sz="4500" spc="-135" dirty="0">
                <a:solidFill>
                  <a:srgbClr val="004AAD"/>
                </a:solidFill>
                <a:latin typeface="Poppins Bold"/>
              </a:rPr>
              <a:t>CLASIFICACIÓN ARANCELARIA</a:t>
            </a:r>
          </a:p>
        </p:txBody>
      </p:sp>
      <p:sp>
        <p:nvSpPr>
          <p:cNvPr id="5" name="Rectángulo 4">
            <a:extLst>
              <a:ext uri="{FF2B5EF4-FFF2-40B4-BE49-F238E27FC236}">
                <a16:creationId xmlns:a16="http://schemas.microsoft.com/office/drawing/2014/main" id="{D60DC7AD-624C-BC36-0030-94A5B9AD543A}"/>
              </a:ext>
            </a:extLst>
          </p:cNvPr>
          <p:cNvSpPr/>
          <p:nvPr/>
        </p:nvSpPr>
        <p:spPr>
          <a:xfrm>
            <a:off x="1111624" y="1484784"/>
            <a:ext cx="8032376" cy="5632311"/>
          </a:xfrm>
          <a:prstGeom prst="rect">
            <a:avLst/>
          </a:prstGeom>
          <a:solidFill>
            <a:srgbClr val="FFEFBD"/>
          </a:solidFill>
        </p:spPr>
        <p:txBody>
          <a:bodyPr wrap="square">
            <a:spAutoFit/>
          </a:bodyPr>
          <a:lstStyle/>
          <a:p>
            <a:r>
              <a:rPr lang="es-ES_tradnl" altLang="es-MX" sz="2400" b="1" dirty="0">
                <a:solidFill>
                  <a:srgbClr val="C00000"/>
                </a:solidFill>
                <a:latin typeface="Arial" panose="020B0604020202020204" pitchFamily="34" charset="0"/>
                <a:ea typeface="Times New Roman" panose="02020603050405020304" pitchFamily="18" charset="0"/>
              </a:rPr>
              <a:t>Nota</a:t>
            </a:r>
            <a:r>
              <a:rPr lang="es-ES_tradnl" altLang="es-MX" sz="2400" b="1" dirty="0">
                <a:solidFill>
                  <a:srgbClr val="000000"/>
                </a:solidFill>
                <a:latin typeface="Arial" panose="020B0604020202020204" pitchFamily="34" charset="0"/>
                <a:ea typeface="Times New Roman" panose="02020603050405020304" pitchFamily="18" charset="0"/>
              </a:rPr>
              <a:t> del Capítulo 33 – </a:t>
            </a:r>
            <a:r>
              <a:rPr lang="es-ES_tradnl" altLang="es-MX" sz="2400" b="1" dirty="0">
                <a:solidFill>
                  <a:srgbClr val="C00000"/>
                </a:solidFill>
                <a:latin typeface="Arial" panose="020B0604020202020204" pitchFamily="34" charset="0"/>
                <a:ea typeface="Times New Roman" panose="02020603050405020304" pitchFamily="18" charset="0"/>
              </a:rPr>
              <a:t>3</a:t>
            </a:r>
            <a:r>
              <a:rPr lang="es-ES_tradnl" altLang="es-MX" sz="2400" dirty="0">
                <a:solidFill>
                  <a:srgbClr val="C00000"/>
                </a:solidFill>
                <a:latin typeface="Arial" panose="020B0604020202020204" pitchFamily="34" charset="0"/>
                <a:ea typeface="Times New Roman" panose="02020603050405020304" pitchFamily="18" charset="0"/>
              </a:rPr>
              <a:t>.</a:t>
            </a:r>
            <a:r>
              <a:rPr lang="es-ES_tradnl" altLang="es-MX" sz="2400" b="1" dirty="0">
                <a:solidFill>
                  <a:srgbClr val="000000"/>
                </a:solidFill>
                <a:latin typeface="Arial" panose="020B0604020202020204" pitchFamily="34" charset="0"/>
                <a:ea typeface="Times New Roman" panose="02020603050405020304" pitchFamily="18" charset="0"/>
              </a:rPr>
              <a:t> </a:t>
            </a:r>
            <a:r>
              <a:rPr lang="es-ES" altLang="es-MX" sz="2400" dirty="0">
                <a:latin typeface="Arial" panose="020B0604020202020204" pitchFamily="34" charset="0"/>
                <a:ea typeface="Times New Roman" panose="02020603050405020304" pitchFamily="18" charset="0"/>
              </a:rPr>
              <a:t>Las </a:t>
            </a:r>
            <a:r>
              <a:rPr lang="es-UY" altLang="es-MX"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partidas 33.03 a 33.07 se aplican, entre otros, a los productos, incluso sin mezclar (excepto los destilados acuosos aromáticos y las disoluciones acuosas de aceites esenciales), </a:t>
            </a:r>
            <a:r>
              <a:rPr lang="es-UY" altLang="es-MX"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aptos para ser utilizados como productos de dichas partidas y acondicionados para la venta al por menor para tales usos</a:t>
            </a:r>
            <a:r>
              <a:rPr lang="es-ES" altLang="es-MX" sz="2400" b="1" dirty="0">
                <a:latin typeface="Arial" panose="020B0604020202020204" pitchFamily="34" charset="0"/>
                <a:ea typeface="Times New Roman" panose="02020603050405020304" pitchFamily="18" charset="0"/>
              </a:rPr>
              <a:t>.</a:t>
            </a:r>
            <a:r>
              <a:rPr lang="es-MX" altLang="es-MX" sz="2400" b="1" dirty="0">
                <a:latin typeface="Arial" panose="020B0604020202020204" pitchFamily="34" charset="0"/>
              </a:rPr>
              <a:t> </a:t>
            </a:r>
          </a:p>
          <a:p>
            <a:pPr lvl="0"/>
            <a:r>
              <a:rPr lang="es-ES_tradnl" altLang="es-MX" sz="2400" b="1" dirty="0">
                <a:solidFill>
                  <a:srgbClr val="000000"/>
                </a:solidFill>
                <a:latin typeface="Arial" panose="020B0604020202020204" pitchFamily="34" charset="0"/>
                <a:ea typeface="Times New Roman" panose="02020603050405020304" pitchFamily="18" charset="0"/>
              </a:rPr>
              <a:t>Partida 33.05 </a:t>
            </a:r>
            <a:r>
              <a:rPr lang="es-ES_tradnl" altLang="es-MX" sz="2400" dirty="0">
                <a:solidFill>
                  <a:srgbClr val="000000"/>
                </a:solidFill>
                <a:latin typeface="Arial" panose="020B0604020202020204" pitchFamily="34" charset="0"/>
                <a:ea typeface="Times New Roman" panose="02020603050405020304" pitchFamily="18" charset="0"/>
              </a:rPr>
              <a:t>- Esta partida comprende las preparaciones para los cabellos, tales como</a:t>
            </a:r>
            <a:r>
              <a:rPr lang="es-ES" altLang="es-MX" sz="2400" dirty="0">
                <a:latin typeface="Arial" panose="020B0604020202020204" pitchFamily="34" charset="0"/>
                <a:ea typeface="Times New Roman" panose="02020603050405020304" pitchFamily="18" charset="0"/>
              </a:rPr>
              <a:t>:</a:t>
            </a:r>
            <a:endParaRPr lang="es-MX" altLang="es-MX" sz="2400" dirty="0">
              <a:latin typeface="Arial" panose="020B0604020202020204" pitchFamily="34" charset="0"/>
            </a:endParaRPr>
          </a:p>
          <a:p>
            <a:pPr marL="450850" lvl="0" indent="-342900">
              <a:buAutoNum type="arabicParenR"/>
            </a:pPr>
            <a:r>
              <a:rPr lang="es-ES_tradnl" altLang="es-MX" sz="2400" dirty="0">
                <a:solidFill>
                  <a:srgbClr val="000000"/>
                </a:solidFill>
                <a:latin typeface="Arial" panose="020B0604020202020204" pitchFamily="34" charset="0"/>
                <a:ea typeface="Times New Roman" panose="02020603050405020304" pitchFamily="18" charset="0"/>
              </a:rPr>
              <a:t>El </a:t>
            </a:r>
            <a:r>
              <a:rPr lang="es-ES_tradnl" altLang="es-MX" sz="2400" b="1" dirty="0">
                <a:solidFill>
                  <a:srgbClr val="000000"/>
                </a:solidFill>
                <a:latin typeface="Arial" panose="020B0604020202020204" pitchFamily="34" charset="0"/>
                <a:ea typeface="Times New Roman" panose="02020603050405020304" pitchFamily="18" charset="0"/>
              </a:rPr>
              <a:t>champú</a:t>
            </a:r>
          </a:p>
          <a:p>
            <a:pPr marL="450850" lvl="0" indent="-342900">
              <a:buAutoNum type="arabicParenR"/>
            </a:pPr>
            <a:r>
              <a:rPr lang="es-MX" altLang="es-MX" sz="2400" dirty="0">
                <a:latin typeface="Arial" panose="020B0604020202020204" pitchFamily="34" charset="0"/>
              </a:rPr>
              <a:t>Las preparaciones para la </a:t>
            </a:r>
            <a:r>
              <a:rPr lang="es-MX" altLang="es-MX" sz="2400" b="1" dirty="0">
                <a:latin typeface="Arial" panose="020B0604020202020204" pitchFamily="34" charset="0"/>
              </a:rPr>
              <a:t>ondulación o desrizado</a:t>
            </a:r>
            <a:endParaRPr lang="es-MX" altLang="es-MX" sz="2400" dirty="0">
              <a:latin typeface="Arial" panose="020B0604020202020204" pitchFamily="34" charset="0"/>
            </a:endParaRPr>
          </a:p>
          <a:p>
            <a:pPr marL="450850" lvl="0" indent="-342900">
              <a:buAutoNum type="arabicParenR"/>
            </a:pPr>
            <a:r>
              <a:rPr lang="es-MX" altLang="es-MX" sz="2400" dirty="0">
                <a:latin typeface="Arial" panose="020B0604020202020204" pitchFamily="34" charset="0"/>
              </a:rPr>
              <a:t>Las </a:t>
            </a:r>
            <a:r>
              <a:rPr lang="es-MX" altLang="es-MX" sz="2400" b="1" dirty="0">
                <a:latin typeface="Arial" panose="020B0604020202020204" pitchFamily="34" charset="0"/>
              </a:rPr>
              <a:t>lacas</a:t>
            </a:r>
            <a:r>
              <a:rPr lang="es-MX" altLang="es-MX" sz="2400" dirty="0">
                <a:latin typeface="Arial" panose="020B0604020202020204" pitchFamily="34" charset="0"/>
              </a:rPr>
              <a:t> para el cabello.</a:t>
            </a:r>
          </a:p>
          <a:p>
            <a:pPr marL="450850" lvl="0" indent="-342900">
              <a:buAutoNum type="arabicParenR"/>
            </a:pPr>
            <a:r>
              <a:rPr lang="es-MX" altLang="es-MX" sz="2400" dirty="0">
                <a:latin typeface="Arial" panose="020B0604020202020204" pitchFamily="34" charset="0"/>
              </a:rPr>
              <a:t>Las </a:t>
            </a:r>
            <a:r>
              <a:rPr lang="es-MX" altLang="es-MX" sz="2400" b="1" dirty="0">
                <a:latin typeface="Arial" panose="020B0604020202020204" pitchFamily="34" charset="0"/>
              </a:rPr>
              <a:t>demás preparaciones </a:t>
            </a:r>
            <a:r>
              <a:rPr lang="es-MX" altLang="es-MX" sz="2400" dirty="0">
                <a:latin typeface="Arial" panose="020B0604020202020204" pitchFamily="34" charset="0"/>
              </a:rPr>
              <a:t>para el cabello, tales como la </a:t>
            </a:r>
            <a:r>
              <a:rPr lang="es-MX" altLang="es-MX" sz="2400" b="1" dirty="0">
                <a:latin typeface="Arial" panose="020B0604020202020204" pitchFamily="34" charset="0"/>
              </a:rPr>
              <a:t>brillantina</a:t>
            </a:r>
            <a:r>
              <a:rPr lang="es-MX" altLang="es-MX" sz="2400" dirty="0">
                <a:latin typeface="Arial" panose="020B0604020202020204" pitchFamily="34" charset="0"/>
              </a:rPr>
              <a:t>; los </a:t>
            </a:r>
            <a:r>
              <a:rPr lang="es-MX" altLang="es-MX" sz="2400" b="1" dirty="0">
                <a:latin typeface="Arial" panose="020B0604020202020204" pitchFamily="34" charset="0"/>
              </a:rPr>
              <a:t>aceites</a:t>
            </a:r>
            <a:r>
              <a:rPr lang="es-MX" altLang="es-MX" sz="2400" dirty="0">
                <a:latin typeface="Arial" panose="020B0604020202020204" pitchFamily="34" charset="0"/>
              </a:rPr>
              <a:t>, </a:t>
            </a:r>
            <a:r>
              <a:rPr lang="es-MX" altLang="es-MX" sz="2400" b="1" dirty="0">
                <a:latin typeface="Arial" panose="020B0604020202020204" pitchFamily="34" charset="0"/>
              </a:rPr>
              <a:t>pomadas</a:t>
            </a:r>
            <a:r>
              <a:rPr lang="es-MX" altLang="es-MX" sz="2400" dirty="0">
                <a:latin typeface="Arial" panose="020B0604020202020204" pitchFamily="34" charset="0"/>
              </a:rPr>
              <a:t> o </a:t>
            </a:r>
            <a:r>
              <a:rPr lang="es-MX" altLang="es-MX" sz="2400" b="1" dirty="0">
                <a:latin typeface="Arial" panose="020B0604020202020204" pitchFamily="34" charset="0"/>
              </a:rPr>
              <a:t>fijadores</a:t>
            </a:r>
            <a:r>
              <a:rPr lang="es-MX" altLang="es-MX" sz="2400" dirty="0">
                <a:latin typeface="Arial" panose="020B0604020202020204" pitchFamily="34" charset="0"/>
              </a:rPr>
              <a:t>; los </a:t>
            </a:r>
            <a:r>
              <a:rPr lang="es-MX" altLang="es-MX" sz="2400" b="1" dirty="0">
                <a:latin typeface="Arial" panose="020B0604020202020204" pitchFamily="34" charset="0"/>
              </a:rPr>
              <a:t>tintes</a:t>
            </a:r>
            <a:r>
              <a:rPr lang="es-MX" altLang="es-MX" sz="2400" dirty="0">
                <a:latin typeface="Arial" panose="020B0604020202020204" pitchFamily="34" charset="0"/>
              </a:rPr>
              <a:t> y …</a:t>
            </a:r>
          </a:p>
        </p:txBody>
      </p:sp>
      <p:sp>
        <p:nvSpPr>
          <p:cNvPr id="6" name="CuadroTexto 5">
            <a:extLst>
              <a:ext uri="{FF2B5EF4-FFF2-40B4-BE49-F238E27FC236}">
                <a16:creationId xmlns:a16="http://schemas.microsoft.com/office/drawing/2014/main" id="{DB0DBD7B-E07A-A4C4-0F40-A16F892439F5}"/>
              </a:ext>
            </a:extLst>
          </p:cNvPr>
          <p:cNvSpPr txBox="1"/>
          <p:nvPr/>
        </p:nvSpPr>
        <p:spPr>
          <a:xfrm>
            <a:off x="9898058" y="1484784"/>
            <a:ext cx="7475542" cy="5693866"/>
          </a:xfrm>
          <a:prstGeom prst="rect">
            <a:avLst/>
          </a:prstGeom>
          <a:solidFill>
            <a:srgbClr val="ECECC6"/>
          </a:solidFill>
          <a:ln>
            <a:solidFill>
              <a:schemeClr val="tx2">
                <a:lumMod val="75000"/>
              </a:schemeClr>
            </a:solidFill>
          </a:ln>
        </p:spPr>
        <p:txBody>
          <a:bodyPr wrap="square" rtlCol="0">
            <a:spAutoFit/>
          </a:bodyPr>
          <a:lstStyle/>
          <a:p>
            <a:r>
              <a:rPr lang="es-MX" sz="2800" dirty="0">
                <a:solidFill>
                  <a:schemeClr val="tx2">
                    <a:lumMod val="50000"/>
                  </a:schemeClr>
                </a:solidFill>
              </a:rPr>
              <a:t>Capítulo 30 </a:t>
            </a:r>
            <a:r>
              <a:rPr lang="es-MX" sz="2800" b="1" dirty="0">
                <a:solidFill>
                  <a:schemeClr val="tx2">
                    <a:lumMod val="50000"/>
                  </a:schemeClr>
                </a:solidFill>
              </a:rPr>
              <a:t>Nota 1</a:t>
            </a:r>
            <a:r>
              <a:rPr lang="es-MX" sz="2800" dirty="0">
                <a:solidFill>
                  <a:schemeClr val="tx2">
                    <a:lumMod val="50000"/>
                  </a:schemeClr>
                </a:solidFill>
              </a:rPr>
              <a:t>. </a:t>
            </a:r>
          </a:p>
          <a:p>
            <a:r>
              <a:rPr lang="es-ES" sz="2800" dirty="0">
                <a:solidFill>
                  <a:schemeClr val="tx2">
                    <a:lumMod val="50000"/>
                  </a:schemeClr>
                </a:solidFill>
              </a:rPr>
              <a:t>Este Capítulo no comprende: </a:t>
            </a:r>
          </a:p>
          <a:p>
            <a:pPr marL="715963" indent="-715963"/>
            <a:r>
              <a:rPr lang="es-ES" sz="2800" b="1" dirty="0">
                <a:solidFill>
                  <a:schemeClr val="tx2">
                    <a:lumMod val="50000"/>
                  </a:schemeClr>
                </a:solidFill>
              </a:rPr>
              <a:t>e)</a:t>
            </a:r>
            <a:r>
              <a:rPr lang="es-ES" sz="2800" dirty="0">
                <a:solidFill>
                  <a:schemeClr val="tx2">
                    <a:lumMod val="50000"/>
                  </a:schemeClr>
                </a:solidFill>
              </a:rPr>
              <a:t> 	</a:t>
            </a:r>
            <a:r>
              <a:rPr lang="es-ES" altLang="es-MX" sz="2800" dirty="0">
                <a:solidFill>
                  <a:schemeClr val="tx2">
                    <a:lumMod val="50000"/>
                  </a:schemeClr>
                </a:solidFill>
                <a:ea typeface="Times New Roman" panose="02020603050405020304" pitchFamily="18" charset="0"/>
                <a:cs typeface="Arial" panose="020B0604020202020204" pitchFamily="34" charset="0"/>
              </a:rPr>
              <a:t>Las preparaciones de las partidas 33.03 a 33.07, incluso si tienen propiedades terapéuticas o profilácticas;</a:t>
            </a:r>
            <a:r>
              <a:rPr lang="es-MX" altLang="es-MX" sz="2800" dirty="0">
                <a:solidFill>
                  <a:schemeClr val="tx2">
                    <a:lumMod val="50000"/>
                  </a:schemeClr>
                </a:solidFill>
              </a:rPr>
              <a:t> </a:t>
            </a:r>
          </a:p>
          <a:p>
            <a:r>
              <a:rPr lang="es-MX" altLang="es-MX" sz="2800" b="1" dirty="0">
                <a:solidFill>
                  <a:schemeClr val="tx2">
                    <a:lumMod val="50000"/>
                  </a:schemeClr>
                </a:solidFill>
              </a:rPr>
              <a:t>38.08</a:t>
            </a:r>
            <a:r>
              <a:rPr lang="es-MX" altLang="es-MX" sz="2800" dirty="0">
                <a:solidFill>
                  <a:schemeClr val="tx2">
                    <a:lumMod val="50000"/>
                  </a:schemeClr>
                </a:solidFill>
              </a:rPr>
              <a:t> - Esta partida no comprende:</a:t>
            </a:r>
          </a:p>
          <a:p>
            <a:pPr marL="625475" indent="-625475"/>
            <a:r>
              <a:rPr lang="es-MX" sz="2800" dirty="0">
                <a:solidFill>
                  <a:schemeClr val="tx2">
                    <a:lumMod val="50000"/>
                  </a:schemeClr>
                </a:solidFill>
              </a:rPr>
              <a:t>b) </a:t>
            </a:r>
            <a:r>
              <a:rPr lang="es-ES" altLang="es-MX" sz="2800" dirty="0">
                <a:solidFill>
                  <a:schemeClr val="tx2">
                    <a:lumMod val="50000"/>
                  </a:schemeClr>
                </a:solidFill>
                <a:ea typeface="Times New Roman" panose="02020603050405020304" pitchFamily="18" charset="0"/>
              </a:rPr>
              <a:t>Las preparaciones comprendidas en partidas más específicas de la Nomenclatura o que posean, con carácter accesorio, propiedades desinfectantes, insecticidas, etc.</a:t>
            </a:r>
          </a:p>
          <a:p>
            <a:r>
              <a:rPr lang="es-MX" altLang="es-MX" sz="2800" b="1" dirty="0">
                <a:solidFill>
                  <a:schemeClr val="tx2">
                    <a:lumMod val="50000"/>
                  </a:schemeClr>
                </a:solidFill>
              </a:rPr>
              <a:t>Esta partida </a:t>
            </a:r>
            <a:r>
              <a:rPr lang="es-MX" altLang="es-MX" sz="2800" dirty="0">
                <a:solidFill>
                  <a:schemeClr val="tx2">
                    <a:lumMod val="50000"/>
                  </a:schemeClr>
                </a:solidFill>
              </a:rPr>
              <a:t>comprende un conjunto de productos concebidos para </a:t>
            </a:r>
            <a:r>
              <a:rPr lang="es-MX" altLang="es-MX" sz="2800" b="1" dirty="0">
                <a:solidFill>
                  <a:schemeClr val="tx2">
                    <a:lumMod val="50000"/>
                  </a:schemeClr>
                </a:solidFill>
              </a:rPr>
              <a:t>destruir o rechazar </a:t>
            </a:r>
            <a:r>
              <a:rPr lang="es-MX" altLang="es-MX" sz="2800" dirty="0">
                <a:solidFill>
                  <a:schemeClr val="tx2">
                    <a:lumMod val="50000"/>
                  </a:schemeClr>
                </a:solidFill>
              </a:rPr>
              <a:t>los gérmenes patógenos, los </a:t>
            </a:r>
            <a:r>
              <a:rPr lang="es-MX" altLang="es-MX" sz="2800" b="1" dirty="0">
                <a:solidFill>
                  <a:schemeClr val="tx2">
                    <a:lumMod val="50000"/>
                  </a:schemeClr>
                </a:solidFill>
              </a:rPr>
              <a:t>insectos, …</a:t>
            </a:r>
          </a:p>
        </p:txBody>
      </p:sp>
      <p:sp>
        <p:nvSpPr>
          <p:cNvPr id="7" name="Marcador de texto 2">
            <a:extLst>
              <a:ext uri="{FF2B5EF4-FFF2-40B4-BE49-F238E27FC236}">
                <a16:creationId xmlns:a16="http://schemas.microsoft.com/office/drawing/2014/main" id="{E280E240-1509-0F9C-191F-3791A99F3ED1}"/>
              </a:ext>
            </a:extLst>
          </p:cNvPr>
          <p:cNvSpPr txBox="1">
            <a:spLocks/>
          </p:cNvSpPr>
          <p:nvPr/>
        </p:nvSpPr>
        <p:spPr>
          <a:xfrm>
            <a:off x="7072904" y="7557715"/>
            <a:ext cx="9911754" cy="2200006"/>
          </a:xfrm>
          <a:prstGeom prst="rect">
            <a:avLst/>
          </a:prstGeom>
          <a:solidFill>
            <a:srgbClr val="FFEFBD"/>
          </a:solidFill>
        </p:spPr>
        <p:style>
          <a:lnRef idx="0">
            <a:schemeClr val="accent6"/>
          </a:lnRef>
          <a:fillRef idx="3">
            <a:schemeClr val="accent6"/>
          </a:fillRef>
          <a:effectRef idx="3">
            <a:schemeClr val="accent6"/>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7163" indent="-2697163">
              <a:buNone/>
            </a:pPr>
            <a:r>
              <a:rPr lang="es-MX" sz="2800" dirty="0">
                <a:solidFill>
                  <a:schemeClr val="tx2">
                    <a:lumMod val="50000"/>
                  </a:schemeClr>
                </a:solidFill>
              </a:rPr>
              <a:t>RGI 1 - </a:t>
            </a:r>
            <a:r>
              <a:rPr lang="es-MX" sz="2800" b="1" dirty="0">
                <a:solidFill>
                  <a:schemeClr val="tx2">
                    <a:lumMod val="50000"/>
                  </a:schemeClr>
                </a:solidFill>
              </a:rPr>
              <a:t>38.08 	Insecticidas, … presentados en formas o en envases para la venta al por menor,</a:t>
            </a:r>
            <a:endParaRPr lang="es-MX" sz="2800" dirty="0">
              <a:solidFill>
                <a:schemeClr val="tx2">
                  <a:lumMod val="50000"/>
                </a:schemeClr>
              </a:solidFill>
            </a:endParaRPr>
          </a:p>
          <a:p>
            <a:pPr marL="2697163" indent="-2697163">
              <a:buNone/>
            </a:pPr>
            <a:r>
              <a:rPr lang="es-MX" sz="2800" dirty="0">
                <a:solidFill>
                  <a:schemeClr val="tx2">
                    <a:lumMod val="50000"/>
                  </a:schemeClr>
                </a:solidFill>
              </a:rPr>
              <a:t>RGI 6 – 3808.91 - - Insecticidas</a:t>
            </a:r>
          </a:p>
          <a:p>
            <a:pPr marL="2697163" indent="-2697163">
              <a:buNone/>
            </a:pPr>
            <a:r>
              <a:rPr lang="es-MX" sz="2800" b="1" dirty="0">
                <a:solidFill>
                  <a:schemeClr val="tx2">
                    <a:lumMod val="50000"/>
                  </a:schemeClr>
                </a:solidFill>
              </a:rPr>
              <a:t>3808.91.99 99  Los demás. 	Kg Ex. Ex.	PS4; CICLO; PACIC </a:t>
            </a:r>
          </a:p>
        </p:txBody>
      </p:sp>
    </p:spTree>
    <p:extLst>
      <p:ext uri="{BB962C8B-B14F-4D97-AF65-F5344CB8AC3E}">
        <p14:creationId xmlns:p14="http://schemas.microsoft.com/office/powerpoint/2010/main" val="138286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1855</Words>
  <Application>Microsoft Office PowerPoint</Application>
  <PresentationFormat>Personalizado</PresentationFormat>
  <Paragraphs>108</Paragraphs>
  <Slides>12</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12</vt:i4>
      </vt:variant>
    </vt:vector>
  </HeadingPairs>
  <TitlesOfParts>
    <vt:vector size="22" baseType="lpstr">
      <vt:lpstr>Arial</vt:lpstr>
      <vt:lpstr>Algerian</vt:lpstr>
      <vt:lpstr>Hind Guntur Medium</vt:lpstr>
      <vt:lpstr>Arial</vt:lpstr>
      <vt:lpstr>Poppins Semi-Bold</vt:lpstr>
      <vt:lpstr>League Spartan</vt:lpstr>
      <vt:lpstr>Times New Roman</vt:lpstr>
      <vt:lpstr>Poppins Bold</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Conversatorio Presentation</dc:title>
  <dc:creator>Enrique H Jimenez Ramirez</dc:creator>
  <cp:lastModifiedBy>Enrique H Jimenez Ramirez</cp:lastModifiedBy>
  <cp:revision>4</cp:revision>
  <dcterms:created xsi:type="dcterms:W3CDTF">2006-08-16T00:00:00Z</dcterms:created>
  <dcterms:modified xsi:type="dcterms:W3CDTF">2024-04-18T04:45:58Z</dcterms:modified>
  <dc:identifier>DAF-So8cViw</dc:identifier>
</cp:coreProperties>
</file>